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29" r:id="rId2"/>
    <p:sldId id="317" r:id="rId3"/>
    <p:sldId id="318" r:id="rId4"/>
    <p:sldId id="327" r:id="rId5"/>
    <p:sldId id="330" r:id="rId6"/>
    <p:sldId id="331" r:id="rId7"/>
    <p:sldId id="336" r:id="rId8"/>
    <p:sldId id="337" r:id="rId9"/>
    <p:sldId id="345" r:id="rId10"/>
    <p:sldId id="340" r:id="rId11"/>
    <p:sldId id="341" r:id="rId12"/>
    <p:sldId id="342" r:id="rId13"/>
    <p:sldId id="343" r:id="rId14"/>
    <p:sldId id="344" r:id="rId15"/>
    <p:sldId id="346" r:id="rId16"/>
    <p:sldId id="338" r:id="rId17"/>
    <p:sldId id="339" r:id="rId18"/>
    <p:sldId id="332" r:id="rId19"/>
    <p:sldId id="335" r:id="rId20"/>
  </p:sldIdLst>
  <p:sldSz cx="13336588" cy="7315200"/>
  <p:notesSz cx="6797675" cy="9931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42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1B75BC"/>
    <a:srgbClr val="666699"/>
    <a:srgbClr val="000000"/>
    <a:srgbClr val="2A4A70"/>
    <a:srgbClr val="9A0000"/>
    <a:srgbClr val="FF3300"/>
    <a:srgbClr val="DDDDDD"/>
    <a:srgbClr val="606060"/>
    <a:srgbClr val="F5F5F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491" autoAdjust="0"/>
    <p:restoredTop sz="96405" autoAdjust="0"/>
  </p:normalViewPr>
  <p:slideViewPr>
    <p:cSldViewPr>
      <p:cViewPr varScale="1">
        <p:scale>
          <a:sx n="79" d="100"/>
          <a:sy n="79" d="100"/>
        </p:scale>
        <p:origin x="-114" y="-444"/>
      </p:cViewPr>
      <p:guideLst>
        <p:guide orient="horz" pos="2304"/>
        <p:guide pos="42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C161C2-3DD9-44A1-A14E-3EDA7527C78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854C960-24D1-4833-8869-A90EEF5FE21B}">
      <dgm:prSet phldrT="[Testo]" custT="1"/>
      <dgm:spPr>
        <a:solidFill>
          <a:srgbClr val="0070C0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14300" tIns="0" rIns="115466" bIns="0" numCol="1" spcCol="1270" anchor="ctr" anchorCtr="0"/>
        <a:lstStyle/>
        <a:p>
          <a:pPr marL="0" lvl="0" indent="0" algn="ctr" defTabSz="800100">
            <a:lnSpc>
              <a:spcPct val="150000"/>
            </a:lnSpc>
            <a:spcBef>
              <a:spcPts val="300"/>
            </a:spcBef>
            <a:spcAft>
              <a:spcPts val="300"/>
            </a:spcAft>
            <a:buNone/>
          </a:pPr>
          <a:r>
            <a:rPr lang="it-IT" sz="2000" b="1" kern="1200" dirty="0">
              <a:solidFill>
                <a:prstClr val="white"/>
              </a:solidFill>
              <a:effectLst/>
              <a:latin typeface="+mn-lt"/>
              <a:ea typeface="Times New Roman"/>
              <a:cs typeface="Arial"/>
            </a:rPr>
            <a:t>Riforma dell’ordinamento e riorganizzazione della struttura del Consiglio nazionale</a:t>
          </a:r>
        </a:p>
      </dgm:t>
    </dgm:pt>
    <dgm:pt modelId="{B756B240-31D7-41D6-8876-7A0B58F8191B}" type="parTrans" cxnId="{F6C22B80-7566-49A3-8D71-7A4E2914CB03}">
      <dgm:prSet/>
      <dgm:spPr/>
      <dgm:t>
        <a:bodyPr/>
        <a:lstStyle/>
        <a:p>
          <a:endParaRPr lang="it-IT"/>
        </a:p>
      </dgm:t>
    </dgm:pt>
    <dgm:pt modelId="{A5E36274-5DDD-4390-A3A3-C7EB913A05F9}" type="sibTrans" cxnId="{F6C22B80-7566-49A3-8D71-7A4E2914CB03}">
      <dgm:prSet/>
      <dgm:spPr/>
      <dgm:t>
        <a:bodyPr/>
        <a:lstStyle/>
        <a:p>
          <a:endParaRPr lang="it-IT"/>
        </a:p>
      </dgm:t>
    </dgm:pt>
    <dgm:pt modelId="{435A612E-2D47-4C9B-8F84-4B6464D9D2D6}">
      <dgm:prSet phldrT="[Testo]" custT="1"/>
      <dgm:spPr>
        <a:solidFill>
          <a:srgbClr val="0070C0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14300" tIns="0" rIns="115466" bIns="0" numCol="1" spcCol="1270" anchor="ctr" anchorCtr="0"/>
        <a:lstStyle/>
        <a:p>
          <a:pPr marL="0" lvl="0" indent="0" algn="ctr" defTabSz="800100">
            <a:lnSpc>
              <a:spcPct val="150000"/>
            </a:lnSpc>
            <a:spcBef>
              <a:spcPts val="300"/>
            </a:spcBef>
            <a:spcAft>
              <a:spcPts val="300"/>
            </a:spcAft>
            <a:buNone/>
          </a:pPr>
          <a:r>
            <a:rPr lang="it-IT" sz="2000" b="1" kern="1200" dirty="0">
              <a:solidFill>
                <a:prstClr val="white"/>
              </a:solidFill>
              <a:effectLst/>
              <a:latin typeface="+mn-lt"/>
              <a:ea typeface="Times New Roman"/>
              <a:cs typeface="Arial"/>
            </a:rPr>
            <a:t>Rafforzamento dei contenuti specifici della Professione </a:t>
          </a:r>
        </a:p>
      </dgm:t>
    </dgm:pt>
    <dgm:pt modelId="{B2BFEF6B-1EB9-46F3-944A-6A3214BA1725}" type="parTrans" cxnId="{4A77B2F6-C6B2-45C4-A508-8AE63AEEF321}">
      <dgm:prSet/>
      <dgm:spPr/>
      <dgm:t>
        <a:bodyPr/>
        <a:lstStyle/>
        <a:p>
          <a:endParaRPr lang="it-IT"/>
        </a:p>
      </dgm:t>
    </dgm:pt>
    <dgm:pt modelId="{A4DC7082-DDF3-46BC-AE02-6E00936508D6}" type="sibTrans" cxnId="{4A77B2F6-C6B2-45C4-A508-8AE63AEEF321}">
      <dgm:prSet/>
      <dgm:spPr/>
      <dgm:t>
        <a:bodyPr/>
        <a:lstStyle/>
        <a:p>
          <a:endParaRPr lang="it-IT"/>
        </a:p>
      </dgm:t>
    </dgm:pt>
    <dgm:pt modelId="{BCF3FEE5-ACF5-47A1-9EBB-382062D186CD}">
      <dgm:prSet phldrT="[Testo]" custT="1"/>
      <dgm:spPr>
        <a:solidFill>
          <a:srgbClr val="0070C0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14300" tIns="0" rIns="115466" bIns="0" numCol="1" spcCol="1270" anchor="ctr" anchorCtr="0"/>
        <a:lstStyle/>
        <a:p>
          <a:pPr marL="0" lvl="0" indent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prstClr val="white"/>
              </a:solidFill>
              <a:effectLst/>
              <a:latin typeface="+mj-lt"/>
              <a:ea typeface="Times New Roman"/>
              <a:cs typeface="Arial"/>
            </a:rPr>
            <a:t>Miglioramento dei servizi agli Ordini e agli iscritti</a:t>
          </a:r>
        </a:p>
      </dgm:t>
    </dgm:pt>
    <dgm:pt modelId="{CEEC0E15-D6EA-422D-9CCC-0D2B08517856}" type="parTrans" cxnId="{5E3AB9A0-1F05-4216-ABE8-16032411F3F9}">
      <dgm:prSet/>
      <dgm:spPr/>
      <dgm:t>
        <a:bodyPr/>
        <a:lstStyle/>
        <a:p>
          <a:endParaRPr lang="it-IT"/>
        </a:p>
      </dgm:t>
    </dgm:pt>
    <dgm:pt modelId="{C44EAE8E-4033-4B8F-9F3E-CD8F0DBB0954}" type="sibTrans" cxnId="{5E3AB9A0-1F05-4216-ABE8-16032411F3F9}">
      <dgm:prSet/>
      <dgm:spPr/>
      <dgm:t>
        <a:bodyPr/>
        <a:lstStyle/>
        <a:p>
          <a:endParaRPr lang="it-IT"/>
        </a:p>
      </dgm:t>
    </dgm:pt>
    <dgm:pt modelId="{F3856054-B0AC-480F-862C-D8151289C976}">
      <dgm:prSet phldrT="[Testo]" custT="1"/>
      <dgm:spPr>
        <a:solidFill>
          <a:srgbClr val="0070C0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14300" tIns="0" rIns="115466" bIns="0" numCol="1" spcCol="1270" anchor="ctr" anchorCtr="0"/>
        <a:lstStyle/>
        <a:p>
          <a:pPr marL="0" lvl="0" indent="0" algn="ctr" defTabSz="800100">
            <a:lnSpc>
              <a:spcPct val="150000"/>
            </a:lnSpc>
            <a:spcBef>
              <a:spcPts val="300"/>
            </a:spcBef>
            <a:spcAft>
              <a:spcPts val="300"/>
            </a:spcAft>
            <a:buNone/>
          </a:pPr>
          <a:r>
            <a:rPr lang="it-IT" sz="2000" b="1" kern="1200" dirty="0">
              <a:solidFill>
                <a:prstClr val="white"/>
              </a:solidFill>
              <a:effectLst/>
              <a:latin typeface="+mj-lt"/>
              <a:ea typeface="Times New Roman"/>
              <a:cs typeface="Arial"/>
            </a:rPr>
            <a:t>Sviluppo e tutela della Professione</a:t>
          </a:r>
        </a:p>
      </dgm:t>
    </dgm:pt>
    <dgm:pt modelId="{83F63AD7-527F-46A1-BBB3-E05865ED1B9C}" type="parTrans" cxnId="{BB722D3F-713C-41EC-9A0E-81DB0764E1E7}">
      <dgm:prSet/>
      <dgm:spPr/>
      <dgm:t>
        <a:bodyPr/>
        <a:lstStyle/>
        <a:p>
          <a:endParaRPr lang="it-IT"/>
        </a:p>
      </dgm:t>
    </dgm:pt>
    <dgm:pt modelId="{D8FF8B33-A5D0-45F9-A1B1-D17554F9B4BA}" type="sibTrans" cxnId="{BB722D3F-713C-41EC-9A0E-81DB0764E1E7}">
      <dgm:prSet/>
      <dgm:spPr/>
      <dgm:t>
        <a:bodyPr/>
        <a:lstStyle/>
        <a:p>
          <a:endParaRPr lang="it-IT"/>
        </a:p>
      </dgm:t>
    </dgm:pt>
    <dgm:pt modelId="{636D8950-C382-47C4-B419-61AA43CBF8FF}" type="pres">
      <dgm:prSet presAssocID="{6CC161C2-3DD9-44A1-A14E-3EDA7527C78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8AD05C1-E5E3-4FDE-9667-22C3E181ED97}" type="pres">
      <dgm:prSet presAssocID="{E854C960-24D1-4833-8869-A90EEF5FE21B}" presName="node" presStyleLbl="node1" presStyleIdx="0" presStyleCnt="4" custLinFactX="-3822" custLinFactNeighborX="-100000" custLinFactNeighborY="-2691">
        <dgm:presLayoutVars>
          <dgm:bulletEnabled val="1"/>
        </dgm:presLayoutVars>
      </dgm:prSet>
      <dgm:spPr>
        <a:xfrm rot="16200000">
          <a:off x="-1093424" y="1095333"/>
          <a:ext cx="4064000" cy="1873332"/>
        </a:xfrm>
        <a:prstGeom prst="flowChartManualOperation">
          <a:avLst/>
        </a:prstGeom>
      </dgm:spPr>
      <dgm:t>
        <a:bodyPr/>
        <a:lstStyle/>
        <a:p>
          <a:endParaRPr lang="it-IT"/>
        </a:p>
      </dgm:t>
    </dgm:pt>
    <dgm:pt modelId="{A1B11F60-2EB5-4A6D-8F7B-1A26AF480DB1}" type="pres">
      <dgm:prSet presAssocID="{A5E36274-5DDD-4390-A3A3-C7EB913A05F9}" presName="sibTrans" presStyleCnt="0"/>
      <dgm:spPr/>
    </dgm:pt>
    <dgm:pt modelId="{B58EFFCE-6DEA-4BEA-A090-38C797FE817F}" type="pres">
      <dgm:prSet presAssocID="{435A612E-2D47-4C9B-8F84-4B6464D9D2D6}" presName="node" presStyleLbl="node1" presStyleIdx="1" presStyleCnt="4">
        <dgm:presLayoutVars>
          <dgm:bulletEnabled val="1"/>
        </dgm:presLayoutVars>
      </dgm:prSet>
      <dgm:spPr>
        <a:xfrm rot="16200000">
          <a:off x="920407" y="1095333"/>
          <a:ext cx="4064000" cy="1873332"/>
        </a:xfrm>
        <a:prstGeom prst="flowChartManualOperation">
          <a:avLst/>
        </a:prstGeom>
      </dgm:spPr>
      <dgm:t>
        <a:bodyPr/>
        <a:lstStyle/>
        <a:p>
          <a:endParaRPr lang="it-IT"/>
        </a:p>
      </dgm:t>
    </dgm:pt>
    <dgm:pt modelId="{26252D56-F209-46EA-AF0B-EA3502486A13}" type="pres">
      <dgm:prSet presAssocID="{A4DC7082-DDF3-46BC-AE02-6E00936508D6}" presName="sibTrans" presStyleCnt="0"/>
      <dgm:spPr/>
    </dgm:pt>
    <dgm:pt modelId="{911A0ECC-B1DB-44BF-95E8-2D2F0EF6F8C7}" type="pres">
      <dgm:prSet presAssocID="{BCF3FEE5-ACF5-47A1-9EBB-382062D186CD}" presName="node" presStyleLbl="node1" presStyleIdx="2" presStyleCnt="4">
        <dgm:presLayoutVars>
          <dgm:bulletEnabled val="1"/>
        </dgm:presLayoutVars>
      </dgm:prSet>
      <dgm:spPr>
        <a:xfrm rot="16200000">
          <a:off x="2934240" y="1095333"/>
          <a:ext cx="4064000" cy="1873332"/>
        </a:xfrm>
        <a:prstGeom prst="flowChartManualOperation">
          <a:avLst/>
        </a:prstGeom>
      </dgm:spPr>
      <dgm:t>
        <a:bodyPr/>
        <a:lstStyle/>
        <a:p>
          <a:endParaRPr lang="it-IT"/>
        </a:p>
      </dgm:t>
    </dgm:pt>
    <dgm:pt modelId="{CF2A0A5A-178E-4908-A198-379CD2D0E7FE}" type="pres">
      <dgm:prSet presAssocID="{C44EAE8E-4033-4B8F-9F3E-CD8F0DBB0954}" presName="sibTrans" presStyleCnt="0"/>
      <dgm:spPr/>
    </dgm:pt>
    <dgm:pt modelId="{AB5A0C8D-967D-43FB-894E-6E3803245636}" type="pres">
      <dgm:prSet presAssocID="{F3856054-B0AC-480F-862C-D8151289C976}" presName="node" presStyleLbl="node1" presStyleIdx="3" presStyleCnt="4" custLinFactX="46906" custLinFactNeighborX="100000" custLinFactNeighborY="-919">
        <dgm:presLayoutVars>
          <dgm:bulletEnabled val="1"/>
        </dgm:presLayoutVars>
      </dgm:prSet>
      <dgm:spPr>
        <a:xfrm rot="16200000">
          <a:off x="4948072" y="1095333"/>
          <a:ext cx="4064000" cy="1873332"/>
        </a:xfrm>
        <a:prstGeom prst="flowChartManualOperation">
          <a:avLst/>
        </a:prstGeom>
      </dgm:spPr>
      <dgm:t>
        <a:bodyPr/>
        <a:lstStyle/>
        <a:p>
          <a:endParaRPr lang="it-IT"/>
        </a:p>
      </dgm:t>
    </dgm:pt>
  </dgm:ptLst>
  <dgm:cxnLst>
    <dgm:cxn modelId="{F6BCC8F3-96CD-49E3-8610-E7CC1E4E1EE0}" type="presOf" srcId="{E854C960-24D1-4833-8869-A90EEF5FE21B}" destId="{28AD05C1-E5E3-4FDE-9667-22C3E181ED97}" srcOrd="0" destOrd="0" presId="urn:microsoft.com/office/officeart/2005/8/layout/hList6"/>
    <dgm:cxn modelId="{0B10C4A8-2237-428F-9B7A-35AD71BCCCDE}" type="presOf" srcId="{F3856054-B0AC-480F-862C-D8151289C976}" destId="{AB5A0C8D-967D-43FB-894E-6E3803245636}" srcOrd="0" destOrd="0" presId="urn:microsoft.com/office/officeart/2005/8/layout/hList6"/>
    <dgm:cxn modelId="{5E3AB9A0-1F05-4216-ABE8-16032411F3F9}" srcId="{6CC161C2-3DD9-44A1-A14E-3EDA7527C78A}" destId="{BCF3FEE5-ACF5-47A1-9EBB-382062D186CD}" srcOrd="2" destOrd="0" parTransId="{CEEC0E15-D6EA-422D-9CCC-0D2B08517856}" sibTransId="{C44EAE8E-4033-4B8F-9F3E-CD8F0DBB0954}"/>
    <dgm:cxn modelId="{88C1A22E-DCF8-4AD5-B9A7-5887E08FB64F}" type="presOf" srcId="{435A612E-2D47-4C9B-8F84-4B6464D9D2D6}" destId="{B58EFFCE-6DEA-4BEA-A090-38C797FE817F}" srcOrd="0" destOrd="0" presId="urn:microsoft.com/office/officeart/2005/8/layout/hList6"/>
    <dgm:cxn modelId="{4A77B2F6-C6B2-45C4-A508-8AE63AEEF321}" srcId="{6CC161C2-3DD9-44A1-A14E-3EDA7527C78A}" destId="{435A612E-2D47-4C9B-8F84-4B6464D9D2D6}" srcOrd="1" destOrd="0" parTransId="{B2BFEF6B-1EB9-46F3-944A-6A3214BA1725}" sibTransId="{A4DC7082-DDF3-46BC-AE02-6E00936508D6}"/>
    <dgm:cxn modelId="{29050570-179F-4602-9DB5-336A8DA5E7E2}" type="presOf" srcId="{BCF3FEE5-ACF5-47A1-9EBB-382062D186CD}" destId="{911A0ECC-B1DB-44BF-95E8-2D2F0EF6F8C7}" srcOrd="0" destOrd="0" presId="urn:microsoft.com/office/officeart/2005/8/layout/hList6"/>
    <dgm:cxn modelId="{F125F1CC-56F7-4522-9E05-2A5EAFE07F70}" type="presOf" srcId="{6CC161C2-3DD9-44A1-A14E-3EDA7527C78A}" destId="{636D8950-C382-47C4-B419-61AA43CBF8FF}" srcOrd="0" destOrd="0" presId="urn:microsoft.com/office/officeart/2005/8/layout/hList6"/>
    <dgm:cxn modelId="{BB722D3F-713C-41EC-9A0E-81DB0764E1E7}" srcId="{6CC161C2-3DD9-44A1-A14E-3EDA7527C78A}" destId="{F3856054-B0AC-480F-862C-D8151289C976}" srcOrd="3" destOrd="0" parTransId="{83F63AD7-527F-46A1-BBB3-E05865ED1B9C}" sibTransId="{D8FF8B33-A5D0-45F9-A1B1-D17554F9B4BA}"/>
    <dgm:cxn modelId="{F6C22B80-7566-49A3-8D71-7A4E2914CB03}" srcId="{6CC161C2-3DD9-44A1-A14E-3EDA7527C78A}" destId="{E854C960-24D1-4833-8869-A90EEF5FE21B}" srcOrd="0" destOrd="0" parTransId="{B756B240-31D7-41D6-8876-7A0B58F8191B}" sibTransId="{A5E36274-5DDD-4390-A3A3-C7EB913A05F9}"/>
    <dgm:cxn modelId="{C4AE045F-E29F-4410-B5C2-77853DC8ABD4}" type="presParOf" srcId="{636D8950-C382-47C4-B419-61AA43CBF8FF}" destId="{28AD05C1-E5E3-4FDE-9667-22C3E181ED97}" srcOrd="0" destOrd="0" presId="urn:microsoft.com/office/officeart/2005/8/layout/hList6"/>
    <dgm:cxn modelId="{A9EA6AAE-F60C-4434-BABA-6EE2E91184D2}" type="presParOf" srcId="{636D8950-C382-47C4-B419-61AA43CBF8FF}" destId="{A1B11F60-2EB5-4A6D-8F7B-1A26AF480DB1}" srcOrd="1" destOrd="0" presId="urn:microsoft.com/office/officeart/2005/8/layout/hList6"/>
    <dgm:cxn modelId="{DD4368D3-9308-4160-AB67-A1AC95A30430}" type="presParOf" srcId="{636D8950-C382-47C4-B419-61AA43CBF8FF}" destId="{B58EFFCE-6DEA-4BEA-A090-38C797FE817F}" srcOrd="2" destOrd="0" presId="urn:microsoft.com/office/officeart/2005/8/layout/hList6"/>
    <dgm:cxn modelId="{4C74BAB5-EF90-425C-B2DA-B71B602ADFCC}" type="presParOf" srcId="{636D8950-C382-47C4-B419-61AA43CBF8FF}" destId="{26252D56-F209-46EA-AF0B-EA3502486A13}" srcOrd="3" destOrd="0" presId="urn:microsoft.com/office/officeart/2005/8/layout/hList6"/>
    <dgm:cxn modelId="{8EA2D280-6E5F-4DDA-80BF-1B3EC4B48A48}" type="presParOf" srcId="{636D8950-C382-47C4-B419-61AA43CBF8FF}" destId="{911A0ECC-B1DB-44BF-95E8-2D2F0EF6F8C7}" srcOrd="4" destOrd="0" presId="urn:microsoft.com/office/officeart/2005/8/layout/hList6"/>
    <dgm:cxn modelId="{404C4637-7395-4802-86E8-E60FFAD06F98}" type="presParOf" srcId="{636D8950-C382-47C4-B419-61AA43CBF8FF}" destId="{CF2A0A5A-178E-4908-A198-379CD2D0E7FE}" srcOrd="5" destOrd="0" presId="urn:microsoft.com/office/officeart/2005/8/layout/hList6"/>
    <dgm:cxn modelId="{AC9506A3-5793-41C1-B9EF-2359727CC3A9}" type="presParOf" srcId="{636D8950-C382-47C4-B419-61AA43CBF8FF}" destId="{AB5A0C8D-967D-43FB-894E-6E3803245636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773354-944E-4D32-BF97-D0F36599F7B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90E0F8B-2E2D-4772-8230-4B96EBEB8675}">
      <dgm:prSet custT="1"/>
      <dgm:spPr>
        <a:solidFill>
          <a:srgbClr val="1B75BC"/>
        </a:solidFill>
      </dgm:spPr>
      <dgm:t>
        <a:bodyPr/>
        <a:lstStyle/>
        <a:p>
          <a:r>
            <a:rPr lang="it-IT" sz="900" b="1" dirty="0">
              <a:latin typeface="+mn-lt"/>
              <a:ea typeface="Times New Roman"/>
              <a:cs typeface="Arial"/>
            </a:rPr>
            <a:t>Riforma dell’ordinamento e riorganizzazione della struttura del </a:t>
          </a:r>
          <a:r>
            <a:rPr lang="it-IT" sz="1000" b="1" dirty="0">
              <a:latin typeface="+mn-lt"/>
              <a:ea typeface="Times New Roman"/>
              <a:cs typeface="Arial"/>
            </a:rPr>
            <a:t>Consiglio</a:t>
          </a:r>
          <a:r>
            <a:rPr lang="it-IT" sz="900" b="1" dirty="0">
              <a:latin typeface="+mn-lt"/>
              <a:ea typeface="Times New Roman"/>
              <a:cs typeface="Arial"/>
            </a:rPr>
            <a:t> Nazionale</a:t>
          </a:r>
          <a:endParaRPr lang="it-IT" sz="900" dirty="0">
            <a:latin typeface="+mn-lt"/>
          </a:endParaRPr>
        </a:p>
      </dgm:t>
    </dgm:pt>
    <dgm:pt modelId="{95BCC13C-D241-4537-AB38-93E2D406585F}" type="parTrans" cxnId="{068508F0-63F4-4ED6-A353-0DCCD9EFAB62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1A9432B-36EE-4B26-8129-F5BD8F4A200C}" type="sibTrans" cxnId="{068508F0-63F4-4ED6-A353-0DCCD9EFAB62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093AFBDF-1688-4FAA-93AC-0ABC8C0DA921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 marL="57150" lvl="1" indent="-57150" algn="l" defTabSz="400050"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Arial"/>
            </a:rPr>
            <a:t>Rivisitazione degli organi del CN</a:t>
          </a:r>
        </a:p>
      </dgm:t>
    </dgm:pt>
    <dgm:pt modelId="{AAE857BB-49B4-45B8-B8D8-CAF78A8B033C}" type="parTrans" cxnId="{C617AB53-0056-49E5-98DA-09220A60CB8B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E4F1D19D-FFDA-41F4-B10C-9EE86E2C46F8}" type="sibTrans" cxnId="{C617AB53-0056-49E5-98DA-09220A60CB8B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C9D0AEDF-EC28-4451-861C-CA1DDD54AF8E}">
      <dgm:prSet phldrT="[Testo]" custT="1"/>
      <dgm:spPr>
        <a:solidFill>
          <a:srgbClr val="1B75BC"/>
        </a:solidFill>
      </dgm:spPr>
      <dgm:t>
        <a:bodyPr/>
        <a:lstStyle/>
        <a:p>
          <a:r>
            <a:rPr lang="it-IT" sz="1000" b="1" dirty="0">
              <a:latin typeface="+mn-lt"/>
              <a:ea typeface="Times New Roman"/>
              <a:cs typeface="Arial"/>
            </a:rPr>
            <a:t>Rafforzamento dei contenuti specifici della Professione</a:t>
          </a:r>
          <a:endParaRPr lang="it-IT" sz="1000" dirty="0">
            <a:latin typeface="+mn-lt"/>
          </a:endParaRPr>
        </a:p>
      </dgm:t>
    </dgm:pt>
    <dgm:pt modelId="{1BD68779-A56F-4B1C-9076-BEF332769926}" type="parTrans" cxnId="{47055EFB-6697-4280-B829-8396AEBC55DB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38A2EF08-2074-4F3C-897A-F8B3AA32AC3E}" type="sibTrans" cxnId="{47055EFB-6697-4280-B829-8396AEBC55DB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ED36BE62-381B-41E1-A6ED-0A43BA8DE13A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Trasparenza</a:t>
          </a:r>
        </a:p>
      </dgm:t>
    </dgm:pt>
    <dgm:pt modelId="{99F3A6D8-883F-4AAE-8E5A-BBC50F656FAB}" type="parTrans" cxnId="{E5CD1F7D-34FE-4200-A705-7BBBCF506C38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FB1B59F-6B21-45A4-9CF5-9FEF3A705E65}" type="sibTrans" cxnId="{E5CD1F7D-34FE-4200-A705-7BBBCF506C38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708BA29B-DAFF-463B-8BBA-8265A1561C85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Semplificazione Fiscale</a:t>
          </a:r>
        </a:p>
      </dgm:t>
    </dgm:pt>
    <dgm:pt modelId="{F064A523-5C3C-4217-9FB5-3DBC6F3B2CA5}" type="parTrans" cxnId="{12816B24-F134-4F3E-924C-9D6523E756CF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2F0E97CF-A702-4564-A678-9DB89317D282}" type="sibTrans" cxnId="{12816B24-F134-4F3E-924C-9D6523E756CF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09618A33-87C8-4EDA-B6CC-00CEAA11AED7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Contrasto alla proliferazione degli albi</a:t>
          </a:r>
        </a:p>
      </dgm:t>
    </dgm:pt>
    <dgm:pt modelId="{8501C176-1BD9-4F67-B48F-B1E3A19ACD54}" type="parTrans" cxnId="{63426C53-9994-4177-BE7F-BC27E10F0BFD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2EC8DAB1-634F-426D-B59C-231DA1506909}" type="sibTrans" cxnId="{63426C53-9994-4177-BE7F-BC27E10F0BFD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7A4F3BFA-96FE-4F30-9F3B-78FA986932BF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 marL="57150" lvl="1" indent="-57150" algn="l" defTabSz="400050"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Arial"/>
            </a:rPr>
            <a:t>Aggiornamento del d.lgs. n. 139/2005</a:t>
          </a:r>
        </a:p>
      </dgm:t>
    </dgm:pt>
    <dgm:pt modelId="{89C13737-A591-4D24-866F-DFC2DAEBC03A}" type="sibTrans" cxnId="{2DAF2EF6-A98B-4798-AB1E-CCEA00B55F04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6EB9E39A-1B5C-48A8-990A-35C216A24F7A}" type="parTrans" cxnId="{2DAF2EF6-A98B-4798-AB1E-CCEA00B55F04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5CDA2028-DD69-4FD9-8E61-7B5AD3E8E5AE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Area crisi d’impresa</a:t>
          </a:r>
        </a:p>
      </dgm:t>
    </dgm:pt>
    <dgm:pt modelId="{335234D8-9648-4C00-AD38-E9654FEC95CE}" type="parTrans" cxnId="{BC7D5A52-3F92-4562-9E24-2630646B6440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E0F3DCDC-05AB-407B-95FA-4B60764E1501}" type="sibTrans" cxnId="{BC7D5A52-3F92-4562-9E24-2630646B6440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58206A3A-4360-4561-B0C7-2AC74B09170F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Area altre attività del Tribunale e procedure ADR</a:t>
          </a:r>
        </a:p>
      </dgm:t>
    </dgm:pt>
    <dgm:pt modelId="{733FB14E-29A3-4093-ACA8-7E509A9BFBED}" type="parTrans" cxnId="{F3570521-EA1A-4F60-AB57-DCC917439FF5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B64C881-3AA5-4F9B-9BB0-31D5E9FC855D}" type="sibTrans" cxnId="{F3570521-EA1A-4F60-AB57-DCC917439FF5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5D6E7A8E-92DB-42DB-98D2-D5BD0A5BEC7F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Area revisione Legale</a:t>
          </a:r>
        </a:p>
      </dgm:t>
    </dgm:pt>
    <dgm:pt modelId="{FB006AC2-73CF-4A4C-A034-5C91C8ADFBE2}" type="parTrans" cxnId="{49B3D465-0455-49AC-8B12-646777321D96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ED24A2DB-0098-462B-A45D-D7D501526FA2}" type="sibTrans" cxnId="{49B3D465-0455-49AC-8B12-646777321D96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49BECFA1-D07B-412F-96AE-0DF041AFF0D2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Area Enti Locali</a:t>
          </a:r>
        </a:p>
      </dgm:t>
    </dgm:pt>
    <dgm:pt modelId="{93FC0245-4A03-4AF4-9C5B-74ABFDBA6286}" type="parTrans" cxnId="{11984713-A3AA-44F3-945D-B31E5CF33E79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7E4BCC5A-77C8-4EFD-90A8-DDC360568C01}" type="sibTrans" cxnId="{11984713-A3AA-44F3-945D-B31E5CF33E79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0F480B21-E34B-4496-9CD0-D4A83A5C1B0E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Area Finanza</a:t>
          </a:r>
        </a:p>
      </dgm:t>
    </dgm:pt>
    <dgm:pt modelId="{F4CB55D7-AFA2-4AFA-BFB4-214B5AF0B20F}" type="parTrans" cxnId="{3367592C-837E-418C-925D-01FAA81C9364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80DC9E45-4321-45F0-928F-048E901433B4}" type="sibTrans" cxnId="{3367592C-837E-418C-925D-01FAA81C9364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EE19E008-9833-4A45-8814-A421B4001E68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Area Amministrazione e controllo impresa</a:t>
          </a:r>
        </a:p>
      </dgm:t>
    </dgm:pt>
    <dgm:pt modelId="{69FB938B-E46D-4148-B00E-0FB5FB3144D4}" type="parTrans" cxnId="{888DA777-C866-4052-B055-CB42D1960588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6117ADA-2442-4CF5-A01F-C15147E38831}" type="sibTrans" cxnId="{888DA777-C866-4052-B055-CB42D1960588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70DEA418-4D5D-45F5-90E6-1BF0D555147A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Attività d’impresa</a:t>
          </a:r>
        </a:p>
      </dgm:t>
    </dgm:pt>
    <dgm:pt modelId="{68B5E551-5B2D-47E6-AEF4-8FF0B8A70119}" type="parTrans" cxnId="{091A3698-FF6E-4414-9586-9AE438FA9A3D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42ECD9DB-BFD0-4179-B380-D70F460D6474}" type="sibTrans" cxnId="{091A3698-FF6E-4414-9586-9AE438FA9A3D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0AC74FFF-4A1A-480C-85FF-FEA9C06FB804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Area Internazionalizzazione</a:t>
          </a:r>
        </a:p>
      </dgm:t>
    </dgm:pt>
    <dgm:pt modelId="{AFD69D8C-67C0-4AD4-AB54-FA4EE5055328}" type="parTrans" cxnId="{74515FD0-E9B9-48D1-839A-5553342791AD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C5A42B04-C86A-49A5-B0A4-4F41FC0B9F85}" type="sibTrans" cxnId="{74515FD0-E9B9-48D1-839A-5553342791AD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F5AD0BF-52BD-451E-AB4B-6823B38E2210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Area Lavoro</a:t>
          </a:r>
        </a:p>
      </dgm:t>
    </dgm:pt>
    <dgm:pt modelId="{30E815EB-196E-4311-9016-4FC1BD495318}" type="parTrans" cxnId="{C6466150-D351-4FAE-A33E-54691AD17760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C4FEA15C-AA37-496A-BB53-00F581E7DD6D}" type="sibTrans" cxnId="{C6466150-D351-4FAE-A33E-54691AD17760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3285DA6B-A9F5-47B5-8A4B-034BCF7F8114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Antiriciclaggio</a:t>
          </a:r>
        </a:p>
      </dgm:t>
    </dgm:pt>
    <dgm:pt modelId="{858FDE81-9711-4871-923D-373172D89278}" type="parTrans" cxnId="{309D7E9D-7A1A-4B69-A850-419577095FB2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BAC6BD79-1A91-4C13-A978-78C6B602B24A}" type="sibTrans" cxnId="{309D7E9D-7A1A-4B69-A850-419577095FB2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1268DC62-5D9F-4926-80D0-571ED47BE1EC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Diritto Societario</a:t>
          </a:r>
        </a:p>
      </dgm:t>
    </dgm:pt>
    <dgm:pt modelId="{4DAD7C9F-EDF7-4338-94E7-9356DD11D81B}" type="parTrans" cxnId="{61AB08AF-3643-47EF-B1AB-D10FE186B7BF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12159082-59BB-4C91-9E55-FFACACCD8FAA}" type="sibTrans" cxnId="{61AB08AF-3643-47EF-B1AB-D10FE186B7BF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1A2FE920-7325-468D-93C8-F8B2E0765D4A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Terzo Settore</a:t>
          </a:r>
        </a:p>
      </dgm:t>
    </dgm:pt>
    <dgm:pt modelId="{063EAAA4-254E-4421-8060-93990481FDBB}" type="parTrans" cxnId="{2B9DA02A-7AD5-4DEE-8516-471D14CAEC5F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EA722FF4-62CB-4857-B933-5B69BD49F696}" type="sibTrans" cxnId="{2B9DA02A-7AD5-4DEE-8516-471D14CAEC5F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0A84225F-EC7A-4652-B829-3AF790F44623}">
      <dgm:prSet phldrT="[Testo]" custT="1"/>
      <dgm:spPr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48006" tIns="48006" rIns="64008" bIns="72009" numCol="1" spcCol="1270" anchor="t" anchorCtr="0"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Valutazione di bilancio e d’azienda</a:t>
          </a:r>
        </a:p>
      </dgm:t>
    </dgm:pt>
    <dgm:pt modelId="{3F4777D0-8E38-404A-B826-853276D9F193}" type="parTrans" cxnId="{B3180229-2636-4CEB-892D-8AEC19917739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36AAD7D9-D74E-4627-96B8-4D789818ABE3}" type="sibTrans" cxnId="{B3180229-2636-4CEB-892D-8AEC19917739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A66284B-AE42-4C0F-BF10-5C6DF47F757B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Potenziamento sistema Ordini</a:t>
          </a:r>
        </a:p>
      </dgm:t>
    </dgm:pt>
    <dgm:pt modelId="{0E8234B0-67FA-43DD-9C8D-EE77D20F4911}" type="parTrans" cxnId="{0CA3FAD6-E26C-4EFE-8164-113271A21124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13305DCF-6B90-47F9-B387-0CE54C3B4DC4}" type="sibTrans" cxnId="{0CA3FAD6-E26C-4EFE-8164-113271A21124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5E0F83F-D1E1-413D-8B30-436CE857315A}">
      <dgm:prSet phldrT="[Testo]" custT="1"/>
      <dgm:spPr>
        <a:solidFill>
          <a:srgbClr val="1B75BC"/>
        </a:solidFill>
      </dgm:spPr>
      <dgm:t>
        <a:bodyPr/>
        <a:lstStyle/>
        <a:p>
          <a:r>
            <a:rPr lang="it-IT" sz="1000" b="1" dirty="0">
              <a:latin typeface="+mn-lt"/>
              <a:ea typeface="Times New Roman"/>
              <a:cs typeface="Arial"/>
            </a:rPr>
            <a:t>Miglioramento dei servizi agli Ordini e agli iscritti</a:t>
          </a:r>
          <a:endParaRPr lang="it-IT" sz="1000" dirty="0">
            <a:latin typeface="+mn-lt"/>
          </a:endParaRPr>
        </a:p>
      </dgm:t>
    </dgm:pt>
    <dgm:pt modelId="{C475202C-0FE6-4083-AE16-01A21296A543}" type="parTrans" cxnId="{9CF6648D-7C05-4D0C-AC2F-C415EF4DFAD6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941187A-9A75-45A2-8379-5C1F70811C59}" type="sibTrans" cxnId="{9CF6648D-7C05-4D0C-AC2F-C415EF4DFAD6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FCF16CCD-7189-4270-8C5E-5D34CFFC0E0D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Rete del Valore</a:t>
          </a:r>
        </a:p>
      </dgm:t>
    </dgm:pt>
    <dgm:pt modelId="{79C4212A-A11E-46C9-B6B6-AC2C97942A10}" type="parTrans" cxnId="{E6F792F1-81FD-4261-9B24-0C32D3E6F6C4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C29A38C9-13BC-46B6-BEE4-FF7A5F3ABED1}" type="sibTrans" cxnId="{E6F792F1-81FD-4261-9B24-0C32D3E6F6C4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3535B396-88E7-48D5-9469-63C5D384A348}">
      <dgm:prSet phldrT="[Testo]" custT="1"/>
      <dgm:spPr/>
      <dgm:t>
        <a:bodyPr/>
        <a:lstStyle/>
        <a:p>
          <a:pPr algn="l"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Scuole di Alta Formazione, Università e Tirocinio</a:t>
          </a:r>
        </a:p>
      </dgm:t>
    </dgm:pt>
    <dgm:pt modelId="{61721562-DAAC-4E45-B36F-7F6E75B0F214}" type="parTrans" cxnId="{CF278F75-E9F5-4E0B-A284-505A630076BA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EA48185D-A0D8-459B-93D9-99220C5B9C0D}" type="sibTrans" cxnId="{CF278F75-E9F5-4E0B-A284-505A630076BA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C7217E57-5243-4016-90F2-1EC5868326BD}">
      <dgm:prSet phldrT="[Testo]" custT="1"/>
      <dgm:spPr>
        <a:solidFill>
          <a:srgbClr val="1B75BC"/>
        </a:solidFill>
      </dgm:spPr>
      <dgm:t>
        <a:bodyPr/>
        <a:lstStyle/>
        <a:p>
          <a:r>
            <a:rPr lang="it-IT" sz="1000" b="1" dirty="0">
              <a:effectLst/>
              <a:latin typeface="+mn-lt"/>
              <a:ea typeface="Times New Roman"/>
              <a:cs typeface="Arial"/>
            </a:rPr>
            <a:t>Sviluppo e tutela della Professione</a:t>
          </a:r>
          <a:endParaRPr lang="it-IT" sz="1000" b="1" dirty="0">
            <a:latin typeface="+mn-lt"/>
          </a:endParaRPr>
        </a:p>
      </dgm:t>
    </dgm:pt>
    <dgm:pt modelId="{CF38E296-2CC2-4EF7-B92E-68DC0C0B70F4}" type="parTrans" cxnId="{0A539A42-1337-4D60-8ABE-0D1E803BDE3C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156A634F-D599-42EF-B6DF-E07C6784F395}" type="sibTrans" cxnId="{0A539A42-1337-4D60-8ABE-0D1E803BDE3C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50725707-83A6-458D-A88B-B0529BD53D0D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Fatturazione Elettronica B2B</a:t>
          </a:r>
        </a:p>
      </dgm:t>
    </dgm:pt>
    <dgm:pt modelId="{B0E3C848-6A61-49B0-9538-C549A172E560}" type="parTrans" cxnId="{12531138-AC4A-4203-80E9-30F7DE8E445D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B7D9D3E0-8FD2-4CA4-BD83-3AE489BE4A52}" type="sibTrans" cxnId="{12531138-AC4A-4203-80E9-30F7DE8E445D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C6C21C17-CB04-44CA-B747-1A36134EABD2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Politiche comunitarie per lo sviluppo della professione</a:t>
          </a:r>
        </a:p>
      </dgm:t>
    </dgm:pt>
    <dgm:pt modelId="{D737624E-D11B-42C6-84CA-0224B0E0B283}" type="parTrans" cxnId="{24FC4039-153A-497C-9A96-CABA6D859C71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C45E56EA-82E1-43C9-ABA3-82326B09C6BA}" type="sibTrans" cxnId="{24FC4039-153A-497C-9A96-CABA6D859C71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AD1997E9-2286-4E9E-ABF6-307940E523FE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Sinergia con Casse Previdenziali</a:t>
          </a:r>
        </a:p>
      </dgm:t>
    </dgm:pt>
    <dgm:pt modelId="{B0E34DFC-352D-43DF-B70D-29CA67B71515}" type="parTrans" cxnId="{8B0E5310-5994-4C3B-A195-09E0A2D7F96C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558E04FE-663D-4BE1-9A16-A3A0BE03587F}" type="sibTrans" cxnId="{8B0E5310-5994-4C3B-A195-09E0A2D7F96C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3C62331B-EF30-49E7-AC1B-CF7ADE73D32B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Incompatibilità professionali</a:t>
          </a:r>
        </a:p>
      </dgm:t>
    </dgm:pt>
    <dgm:pt modelId="{E92E57E0-4AB2-4A4F-A02D-E40E4A615D67}" type="parTrans" cxnId="{50A1466A-7EDE-48EA-9640-5F10D7F37328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9E6D3FDF-C4C0-493A-A775-D3C6097E2B1D}" type="sibTrans" cxnId="{50A1466A-7EDE-48EA-9640-5F10D7F37328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208443B7-F5E6-4491-96FF-FD2921D02D13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Abuso dipendenza economica</a:t>
          </a:r>
        </a:p>
      </dgm:t>
    </dgm:pt>
    <dgm:pt modelId="{6231DB30-54AF-4330-B9D7-6857D6E3AABE}" type="parTrans" cxnId="{6EC35A24-5C2F-44AB-9305-F67C87D08CF2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B57473BE-B840-4DCE-A93A-F12659EE9A19}" type="sibTrans" cxnId="{6EC35A24-5C2F-44AB-9305-F67C87D08CF2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5D0A7E43-B34A-468E-99C7-2869083E41F4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Rapporti con i sindacati</a:t>
          </a:r>
        </a:p>
      </dgm:t>
    </dgm:pt>
    <dgm:pt modelId="{E885B9E1-3700-4999-8AD5-3DB573540C4A}" type="parTrans" cxnId="{6194794E-28CF-40DA-9750-3BFF980BBEDB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B3192D5F-C744-4F0F-B80E-497A32566907}" type="sibTrans" cxnId="{6194794E-28CF-40DA-9750-3BFF980BBEDB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D24AD6F-EB4E-4B23-A770-8B65D2BEEDC5}">
      <dgm:prSet phldrT="[Testo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dirty="0">
              <a:latin typeface="+mn-lt"/>
            </a:rPr>
            <a:t>Miglioramento Comunicazione</a:t>
          </a:r>
        </a:p>
      </dgm:t>
    </dgm:pt>
    <dgm:pt modelId="{BC61BCCF-EEAE-4A33-AC72-D8ED26A8CEA2}" type="parTrans" cxnId="{2FC398BC-4E24-4E5D-A397-5ECB7F399E88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A2585391-1AF3-4B70-8653-742A4FF764B0}" type="sibTrans" cxnId="{2FC398BC-4E24-4E5D-A397-5ECB7F399E88}">
      <dgm:prSet/>
      <dgm:spPr/>
      <dgm:t>
        <a:bodyPr/>
        <a:lstStyle/>
        <a:p>
          <a:endParaRPr lang="it-IT">
            <a:latin typeface="+mn-lt"/>
          </a:endParaRPr>
        </a:p>
      </dgm:t>
    </dgm:pt>
    <dgm:pt modelId="{D589A290-7656-47A6-94EF-B008F6EB82F6}" type="pres">
      <dgm:prSet presAssocID="{47773354-944E-4D32-BF97-D0F36599F7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F14193D-FA66-4599-8F1B-F795D98163E8}" type="pres">
      <dgm:prSet presAssocID="{A90E0F8B-2E2D-4772-8230-4B96EBEB8675}" presName="composite" presStyleCnt="0"/>
      <dgm:spPr/>
    </dgm:pt>
    <dgm:pt modelId="{74EDE5EE-91E8-4526-BBE8-BB5A3337C55C}" type="pres">
      <dgm:prSet presAssocID="{A90E0F8B-2E2D-4772-8230-4B96EBEB8675}" presName="parTx" presStyleLbl="alignNode1" presStyleIdx="0" presStyleCnt="4" custLinFactNeighborY="-37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3F1FB00-994A-48B6-A679-82DCEB451663}" type="pres">
      <dgm:prSet presAssocID="{A90E0F8B-2E2D-4772-8230-4B96EBEB8675}" presName="desTx" presStyleLbl="alignAccFollowNode1" presStyleIdx="0" presStyleCnt="4" custLinFactNeighborX="-166" custLinFactNeighborY="-2219">
        <dgm:presLayoutVars>
          <dgm:bulletEnabled val="1"/>
        </dgm:presLayoutVars>
      </dgm:prSet>
      <dgm:spPr>
        <a:xfrm>
          <a:off x="7" y="1512173"/>
          <a:ext cx="2523268" cy="2854800"/>
        </a:xfrm>
        <a:prstGeom prst="rect">
          <a:avLst/>
        </a:prstGeom>
      </dgm:spPr>
      <dgm:t>
        <a:bodyPr/>
        <a:lstStyle/>
        <a:p>
          <a:endParaRPr lang="it-IT"/>
        </a:p>
      </dgm:t>
    </dgm:pt>
    <dgm:pt modelId="{CADA0FF0-6E07-45FE-9477-ED2B3EA1DCBF}" type="pres">
      <dgm:prSet presAssocID="{D1A9432B-36EE-4B26-8129-F5BD8F4A200C}" presName="space" presStyleCnt="0"/>
      <dgm:spPr/>
    </dgm:pt>
    <dgm:pt modelId="{AD22F5D7-D424-4B75-B538-B567396D05F7}" type="pres">
      <dgm:prSet presAssocID="{C9D0AEDF-EC28-4451-861C-CA1DDD54AF8E}" presName="composite" presStyleCnt="0"/>
      <dgm:spPr/>
    </dgm:pt>
    <dgm:pt modelId="{B2672DE9-A211-4CFD-A10A-EC3444721B4B}" type="pres">
      <dgm:prSet presAssocID="{C9D0AEDF-EC28-4451-861C-CA1DDD54AF8E}" presName="parTx" presStyleLbl="alignNode1" presStyleIdx="1" presStyleCnt="4" custLinFactNeighborY="-37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8C3A72-C233-4D33-A6BA-2AFCAA8F0B5C}" type="pres">
      <dgm:prSet presAssocID="{C9D0AEDF-EC28-4451-861C-CA1DDD54AF8E}" presName="desTx" presStyleLbl="alignAccFollowNode1" presStyleIdx="1" presStyleCnt="4" custLinFactNeighborY="-1757">
        <dgm:presLayoutVars>
          <dgm:bulletEnabled val="1"/>
        </dgm:presLayoutVars>
      </dgm:prSet>
      <dgm:spPr>
        <a:xfrm>
          <a:off x="2880722" y="1525363"/>
          <a:ext cx="2523268" cy="2854800"/>
        </a:xfrm>
        <a:prstGeom prst="rect">
          <a:avLst/>
        </a:prstGeom>
      </dgm:spPr>
      <dgm:t>
        <a:bodyPr/>
        <a:lstStyle/>
        <a:p>
          <a:endParaRPr lang="it-IT"/>
        </a:p>
      </dgm:t>
    </dgm:pt>
    <dgm:pt modelId="{C99A64E4-D3EB-42AE-BB04-40AEE95232C2}" type="pres">
      <dgm:prSet presAssocID="{38A2EF08-2074-4F3C-897A-F8B3AA32AC3E}" presName="space" presStyleCnt="0"/>
      <dgm:spPr/>
    </dgm:pt>
    <dgm:pt modelId="{40AB39D7-ACAF-463A-8859-D589A2D184DD}" type="pres">
      <dgm:prSet presAssocID="{D5E0F83F-D1E1-413D-8B30-436CE857315A}" presName="composite" presStyleCnt="0"/>
      <dgm:spPr/>
    </dgm:pt>
    <dgm:pt modelId="{EC531BB2-A643-4D68-AEEE-12825C03247A}" type="pres">
      <dgm:prSet presAssocID="{D5E0F83F-D1E1-413D-8B30-436CE857315A}" presName="parTx" presStyleLbl="alignNode1" presStyleIdx="2" presStyleCnt="4" custLinFactNeighborY="-37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505444F-A244-4EA9-9275-CF50EFC587F9}" type="pres">
      <dgm:prSet presAssocID="{D5E0F83F-D1E1-413D-8B30-436CE857315A}" presName="desTx" presStyleLbl="alignAccFollowNode1" presStyleIdx="2" presStyleCnt="4" custLinFactNeighborY="-245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63F8B2-72C8-4EE9-A99B-F42BA07257E8}" type="pres">
      <dgm:prSet presAssocID="{D941187A-9A75-45A2-8379-5C1F70811C59}" presName="space" presStyleCnt="0"/>
      <dgm:spPr/>
    </dgm:pt>
    <dgm:pt modelId="{29BDAD09-AB30-4857-9706-0EC7EFA34EA8}" type="pres">
      <dgm:prSet presAssocID="{C7217E57-5243-4016-90F2-1EC5868326BD}" presName="composite" presStyleCnt="0"/>
      <dgm:spPr/>
    </dgm:pt>
    <dgm:pt modelId="{0E7D997E-3CF2-4C25-B524-46A922C7F29A}" type="pres">
      <dgm:prSet presAssocID="{C7217E57-5243-4016-90F2-1EC5868326BD}" presName="parTx" presStyleLbl="alignNode1" presStyleIdx="3" presStyleCnt="4" custLinFactNeighborY="-37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DC9F8F-D0A7-4E32-A6BC-159077294917}" type="pres">
      <dgm:prSet presAssocID="{C7217E57-5243-4016-90F2-1EC5868326BD}" presName="desTx" presStyleLbl="alignAccFollowNode1" presStyleIdx="3" presStyleCnt="4" custLinFactNeighborY="-245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D14DCC8-CD34-45C0-A99F-B9CEBAE2D356}" type="presOf" srcId="{3285DA6B-A9F5-47B5-8A4B-034BCF7F8114}" destId="{638C3A72-C233-4D33-A6BA-2AFCAA8F0B5C}" srcOrd="0" destOrd="12" presId="urn:microsoft.com/office/officeart/2005/8/layout/hList1"/>
    <dgm:cxn modelId="{D59A89A5-7888-44D9-A77F-A7F809861973}" type="presOf" srcId="{708BA29B-DAFF-463B-8BBA-8265A1561C85}" destId="{638C3A72-C233-4D33-A6BA-2AFCAA8F0B5C}" srcOrd="0" destOrd="1" presId="urn:microsoft.com/office/officeart/2005/8/layout/hList1"/>
    <dgm:cxn modelId="{47055EFB-6697-4280-B829-8396AEBC55DB}" srcId="{47773354-944E-4D32-BF97-D0F36599F7BE}" destId="{C9D0AEDF-EC28-4451-861C-CA1DDD54AF8E}" srcOrd="1" destOrd="0" parTransId="{1BD68779-A56F-4B1C-9076-BEF332769926}" sibTransId="{38A2EF08-2074-4F3C-897A-F8B3AA32AC3E}"/>
    <dgm:cxn modelId="{74515FD0-E9B9-48D1-839A-5553342791AD}" srcId="{C9D0AEDF-EC28-4451-861C-CA1DDD54AF8E}" destId="{0AC74FFF-4A1A-480C-85FF-FEA9C06FB804}" srcOrd="10" destOrd="0" parTransId="{AFD69D8C-67C0-4AD4-AB54-FA4EE5055328}" sibTransId="{C5A42B04-C86A-49A5-B0A4-4F41FC0B9F85}"/>
    <dgm:cxn modelId="{63426C53-9994-4177-BE7F-BC27E10F0BFD}" srcId="{C9D0AEDF-EC28-4451-861C-CA1DDD54AF8E}" destId="{09618A33-87C8-4EDA-B6CC-00CEAA11AED7}" srcOrd="2" destOrd="0" parTransId="{8501C176-1BD9-4F67-B48F-B1E3A19ACD54}" sibTransId="{2EC8DAB1-634F-426D-B59C-231DA1506909}"/>
    <dgm:cxn modelId="{B049F139-74B1-45CD-83E5-8AB8A22393EF}" type="presOf" srcId="{3C62331B-EF30-49E7-AC1B-CF7ADE73D32B}" destId="{05DC9F8F-D0A7-4E32-A6BC-159077294917}" srcOrd="0" destOrd="4" presId="urn:microsoft.com/office/officeart/2005/8/layout/hList1"/>
    <dgm:cxn modelId="{E6F792F1-81FD-4261-9B24-0C32D3E6F6C4}" srcId="{D5E0F83F-D1E1-413D-8B30-436CE857315A}" destId="{FCF16CCD-7189-4270-8C5E-5D34CFFC0E0D}" srcOrd="1" destOrd="0" parTransId="{79C4212A-A11E-46C9-B6B6-AC2C97942A10}" sibTransId="{C29A38C9-13BC-46B6-BEE4-FF7A5F3ABED1}"/>
    <dgm:cxn modelId="{F3570521-EA1A-4F60-AB57-DCC917439FF5}" srcId="{C9D0AEDF-EC28-4451-861C-CA1DDD54AF8E}" destId="{58206A3A-4360-4561-B0C7-2AC74B09170F}" srcOrd="4" destOrd="0" parTransId="{733FB14E-29A3-4093-ACA8-7E509A9BFBED}" sibTransId="{DB64C881-3AA5-4F9B-9BB0-31D5E9FC855D}"/>
    <dgm:cxn modelId="{C6466150-D351-4FAE-A33E-54691AD17760}" srcId="{C9D0AEDF-EC28-4451-861C-CA1DDD54AF8E}" destId="{DF5AD0BF-52BD-451E-AB4B-6823B38E2210}" srcOrd="11" destOrd="0" parTransId="{30E815EB-196E-4311-9016-4FC1BD495318}" sibTransId="{C4FEA15C-AA37-496A-BB53-00F581E7DD6D}"/>
    <dgm:cxn modelId="{091A3698-FF6E-4414-9586-9AE438FA9A3D}" srcId="{C9D0AEDF-EC28-4451-861C-CA1DDD54AF8E}" destId="{70DEA418-4D5D-45F5-90E6-1BF0D555147A}" srcOrd="9" destOrd="0" parTransId="{68B5E551-5B2D-47E6-AEF4-8FF0B8A70119}" sibTransId="{42ECD9DB-BFD0-4179-B380-D70F460D6474}"/>
    <dgm:cxn modelId="{C617AB53-0056-49E5-98DA-09220A60CB8B}" srcId="{A90E0F8B-2E2D-4772-8230-4B96EBEB8675}" destId="{093AFBDF-1688-4FAA-93AC-0ABC8C0DA921}" srcOrd="1" destOrd="0" parTransId="{AAE857BB-49B4-45B8-B8D8-CAF78A8B033C}" sibTransId="{E4F1D19D-FFDA-41F4-B10C-9EE86E2C46F8}"/>
    <dgm:cxn modelId="{6194794E-28CF-40DA-9750-3BFF980BBEDB}" srcId="{C7217E57-5243-4016-90F2-1EC5868326BD}" destId="{5D0A7E43-B34A-468E-99C7-2869083E41F4}" srcOrd="6" destOrd="0" parTransId="{E885B9E1-3700-4999-8AD5-3DB573540C4A}" sibTransId="{B3192D5F-C744-4F0F-B80E-497A32566907}"/>
    <dgm:cxn modelId="{DDA91DF7-9059-44AD-B49A-68FDF7F31907}" type="presOf" srcId="{A90E0F8B-2E2D-4772-8230-4B96EBEB8675}" destId="{74EDE5EE-91E8-4526-BBE8-BB5A3337C55C}" srcOrd="0" destOrd="0" presId="urn:microsoft.com/office/officeart/2005/8/layout/hList1"/>
    <dgm:cxn modelId="{309D7E9D-7A1A-4B69-A850-419577095FB2}" srcId="{C9D0AEDF-EC28-4451-861C-CA1DDD54AF8E}" destId="{3285DA6B-A9F5-47B5-8A4B-034BCF7F8114}" srcOrd="12" destOrd="0" parTransId="{858FDE81-9711-4871-923D-373172D89278}" sibTransId="{BAC6BD79-1A91-4C13-A978-78C6B602B24A}"/>
    <dgm:cxn modelId="{83F87ADF-807E-49F5-BB22-6FB440060A2A}" type="presOf" srcId="{DD24AD6F-EB4E-4B23-A770-8B65D2BEEDC5}" destId="{05DC9F8F-D0A7-4E32-A6BC-159077294917}" srcOrd="0" destOrd="7" presId="urn:microsoft.com/office/officeart/2005/8/layout/hList1"/>
    <dgm:cxn modelId="{E5CD1F7D-34FE-4200-A705-7BBBCF506C38}" srcId="{C9D0AEDF-EC28-4451-861C-CA1DDD54AF8E}" destId="{ED36BE62-381B-41E1-A6ED-0A43BA8DE13A}" srcOrd="0" destOrd="0" parTransId="{99F3A6D8-883F-4AAE-8E5A-BBC50F656FAB}" sibTransId="{DFB1B59F-6B21-45A4-9CF5-9FEF3A705E65}"/>
    <dgm:cxn modelId="{24FC4039-153A-497C-9A96-CABA6D859C71}" srcId="{C7217E57-5243-4016-90F2-1EC5868326BD}" destId="{C6C21C17-CB04-44CA-B747-1A36134EABD2}" srcOrd="2" destOrd="0" parTransId="{D737624E-D11B-42C6-84CA-0224B0E0B283}" sibTransId="{C45E56EA-82E1-43C9-ABA3-82326B09C6BA}"/>
    <dgm:cxn modelId="{49B3D465-0455-49AC-8B12-646777321D96}" srcId="{C9D0AEDF-EC28-4451-861C-CA1DDD54AF8E}" destId="{5D6E7A8E-92DB-42DB-98D2-D5BD0A5BEC7F}" srcOrd="5" destOrd="0" parTransId="{FB006AC2-73CF-4A4C-A034-5C91C8ADFBE2}" sibTransId="{ED24A2DB-0098-462B-A45D-D7D501526FA2}"/>
    <dgm:cxn modelId="{A7587934-2A56-4D79-9A80-C6C7F0AEDD73}" type="presOf" srcId="{208443B7-F5E6-4491-96FF-FD2921D02D13}" destId="{05DC9F8F-D0A7-4E32-A6BC-159077294917}" srcOrd="0" destOrd="5" presId="urn:microsoft.com/office/officeart/2005/8/layout/hList1"/>
    <dgm:cxn modelId="{90821800-3039-489E-8D94-2E4CFE36025D}" type="presOf" srcId="{0AC74FFF-4A1A-480C-85FF-FEA9C06FB804}" destId="{638C3A72-C233-4D33-A6BA-2AFCAA8F0B5C}" srcOrd="0" destOrd="10" presId="urn:microsoft.com/office/officeart/2005/8/layout/hList1"/>
    <dgm:cxn modelId="{28849208-46E8-49F6-9699-1860BE4BDF22}" type="presOf" srcId="{C9D0AEDF-EC28-4451-861C-CA1DDD54AF8E}" destId="{B2672DE9-A211-4CFD-A10A-EC3444721B4B}" srcOrd="0" destOrd="0" presId="urn:microsoft.com/office/officeart/2005/8/layout/hList1"/>
    <dgm:cxn modelId="{9CF6648D-7C05-4D0C-AC2F-C415EF4DFAD6}" srcId="{47773354-944E-4D32-BF97-D0F36599F7BE}" destId="{D5E0F83F-D1E1-413D-8B30-436CE857315A}" srcOrd="2" destOrd="0" parTransId="{C475202C-0FE6-4083-AE16-01A21296A543}" sibTransId="{D941187A-9A75-45A2-8379-5C1F70811C59}"/>
    <dgm:cxn modelId="{61AB08AF-3643-47EF-B1AB-D10FE186B7BF}" srcId="{C9D0AEDF-EC28-4451-861C-CA1DDD54AF8E}" destId="{1268DC62-5D9F-4926-80D0-571ED47BE1EC}" srcOrd="13" destOrd="0" parTransId="{4DAD7C9F-EDF7-4338-94E7-9356DD11D81B}" sibTransId="{12159082-59BB-4C91-9E55-FFACACCD8FAA}"/>
    <dgm:cxn modelId="{7835695F-F3A8-41FF-89AE-A985C6DFB808}" type="presOf" srcId="{70DEA418-4D5D-45F5-90E6-1BF0D555147A}" destId="{638C3A72-C233-4D33-A6BA-2AFCAA8F0B5C}" srcOrd="0" destOrd="9" presId="urn:microsoft.com/office/officeart/2005/8/layout/hList1"/>
    <dgm:cxn modelId="{0A539A42-1337-4D60-8ABE-0D1E803BDE3C}" srcId="{47773354-944E-4D32-BF97-D0F36599F7BE}" destId="{C7217E57-5243-4016-90F2-1EC5868326BD}" srcOrd="3" destOrd="0" parTransId="{CF38E296-2CC2-4EF7-B92E-68DC0C0B70F4}" sibTransId="{156A634F-D599-42EF-B6DF-E07C6784F395}"/>
    <dgm:cxn modelId="{EA872D0B-17CA-4580-9C9F-52E51FB0E4C1}" type="presOf" srcId="{DF5AD0BF-52BD-451E-AB4B-6823B38E2210}" destId="{638C3A72-C233-4D33-A6BA-2AFCAA8F0B5C}" srcOrd="0" destOrd="11" presId="urn:microsoft.com/office/officeart/2005/8/layout/hList1"/>
    <dgm:cxn modelId="{CF278F75-E9F5-4E0B-A284-505A630076BA}" srcId="{C7217E57-5243-4016-90F2-1EC5868326BD}" destId="{3535B396-88E7-48D5-9469-63C5D384A348}" srcOrd="0" destOrd="0" parTransId="{61721562-DAAC-4E45-B36F-7F6E75B0F214}" sibTransId="{EA48185D-A0D8-459B-93D9-99220C5B9C0D}"/>
    <dgm:cxn modelId="{1AFE7021-A4E3-45F7-A65E-A731F809B860}" type="presOf" srcId="{093AFBDF-1688-4FAA-93AC-0ABC8C0DA921}" destId="{53F1FB00-994A-48B6-A679-82DCEB451663}" srcOrd="0" destOrd="1" presId="urn:microsoft.com/office/officeart/2005/8/layout/hList1"/>
    <dgm:cxn modelId="{098813EE-CD67-46DE-8A95-DFDE913992B6}" type="presOf" srcId="{C7217E57-5243-4016-90F2-1EC5868326BD}" destId="{0E7D997E-3CF2-4C25-B524-46A922C7F29A}" srcOrd="0" destOrd="0" presId="urn:microsoft.com/office/officeart/2005/8/layout/hList1"/>
    <dgm:cxn modelId="{539159FA-B7A4-493C-9457-F46BE196F482}" type="presOf" srcId="{C6C21C17-CB04-44CA-B747-1A36134EABD2}" destId="{05DC9F8F-D0A7-4E32-A6BC-159077294917}" srcOrd="0" destOrd="2" presId="urn:microsoft.com/office/officeart/2005/8/layout/hList1"/>
    <dgm:cxn modelId="{D063BEB2-9996-4AB6-B5F6-BB4F6BE453D1}" type="presOf" srcId="{0F480B21-E34B-4496-9CD0-D4A83A5C1B0E}" destId="{638C3A72-C233-4D33-A6BA-2AFCAA8F0B5C}" srcOrd="0" destOrd="7" presId="urn:microsoft.com/office/officeart/2005/8/layout/hList1"/>
    <dgm:cxn modelId="{3004F277-80CB-4D4C-B85F-C8F0EDED049D}" type="presOf" srcId="{EE19E008-9833-4A45-8814-A421B4001E68}" destId="{638C3A72-C233-4D33-A6BA-2AFCAA8F0B5C}" srcOrd="0" destOrd="8" presId="urn:microsoft.com/office/officeart/2005/8/layout/hList1"/>
    <dgm:cxn modelId="{12816B24-F134-4F3E-924C-9D6523E756CF}" srcId="{C9D0AEDF-EC28-4451-861C-CA1DDD54AF8E}" destId="{708BA29B-DAFF-463B-8BBA-8265A1561C85}" srcOrd="1" destOrd="0" parTransId="{F064A523-5C3C-4217-9FB5-3DBC6F3B2CA5}" sibTransId="{2F0E97CF-A702-4564-A678-9DB89317D282}"/>
    <dgm:cxn modelId="{8B0E5310-5994-4C3B-A195-09E0A2D7F96C}" srcId="{C7217E57-5243-4016-90F2-1EC5868326BD}" destId="{AD1997E9-2286-4E9E-ABF6-307940E523FE}" srcOrd="3" destOrd="0" parTransId="{B0E34DFC-352D-43DF-B70D-29CA67B71515}" sibTransId="{558E04FE-663D-4BE1-9A16-A3A0BE03587F}"/>
    <dgm:cxn modelId="{9D2E2D1B-E7F4-4E21-A558-22C4D5A1BA11}" type="presOf" srcId="{AD1997E9-2286-4E9E-ABF6-307940E523FE}" destId="{05DC9F8F-D0A7-4E32-A6BC-159077294917}" srcOrd="0" destOrd="3" presId="urn:microsoft.com/office/officeart/2005/8/layout/hList1"/>
    <dgm:cxn modelId="{0CA3FAD6-E26C-4EFE-8164-113271A21124}" srcId="{D5E0F83F-D1E1-413D-8B30-436CE857315A}" destId="{DA66284B-AE42-4C0F-BF10-5C6DF47F757B}" srcOrd="0" destOrd="0" parTransId="{0E8234B0-67FA-43DD-9C8D-EE77D20F4911}" sibTransId="{13305DCF-6B90-47F9-B387-0CE54C3B4DC4}"/>
    <dgm:cxn modelId="{8296902A-AEAF-4160-99A7-44D3FC3B5069}" type="presOf" srcId="{ED36BE62-381B-41E1-A6ED-0A43BA8DE13A}" destId="{638C3A72-C233-4D33-A6BA-2AFCAA8F0B5C}" srcOrd="0" destOrd="0" presId="urn:microsoft.com/office/officeart/2005/8/layout/hList1"/>
    <dgm:cxn modelId="{BC7D5A52-3F92-4562-9E24-2630646B6440}" srcId="{C9D0AEDF-EC28-4451-861C-CA1DDD54AF8E}" destId="{5CDA2028-DD69-4FD9-8E61-7B5AD3E8E5AE}" srcOrd="3" destOrd="0" parTransId="{335234D8-9648-4C00-AD38-E9654FEC95CE}" sibTransId="{E0F3DCDC-05AB-407B-95FA-4B60764E1501}"/>
    <dgm:cxn modelId="{15B4F456-5D40-4FAD-B5BE-54127C0A2764}" type="presOf" srcId="{50725707-83A6-458D-A88B-B0529BD53D0D}" destId="{05DC9F8F-D0A7-4E32-A6BC-159077294917}" srcOrd="0" destOrd="1" presId="urn:microsoft.com/office/officeart/2005/8/layout/hList1"/>
    <dgm:cxn modelId="{3367592C-837E-418C-925D-01FAA81C9364}" srcId="{C9D0AEDF-EC28-4451-861C-CA1DDD54AF8E}" destId="{0F480B21-E34B-4496-9CD0-D4A83A5C1B0E}" srcOrd="7" destOrd="0" parTransId="{F4CB55D7-AFA2-4AFA-BFB4-214B5AF0B20F}" sibTransId="{80DC9E45-4321-45F0-928F-048E901433B4}"/>
    <dgm:cxn modelId="{068508F0-63F4-4ED6-A353-0DCCD9EFAB62}" srcId="{47773354-944E-4D32-BF97-D0F36599F7BE}" destId="{A90E0F8B-2E2D-4772-8230-4B96EBEB8675}" srcOrd="0" destOrd="0" parTransId="{95BCC13C-D241-4537-AB38-93E2D406585F}" sibTransId="{D1A9432B-36EE-4B26-8129-F5BD8F4A200C}"/>
    <dgm:cxn modelId="{674DD995-FC54-46E0-97EC-A5EB616151D2}" type="presOf" srcId="{58206A3A-4360-4561-B0C7-2AC74B09170F}" destId="{638C3A72-C233-4D33-A6BA-2AFCAA8F0B5C}" srcOrd="0" destOrd="4" presId="urn:microsoft.com/office/officeart/2005/8/layout/hList1"/>
    <dgm:cxn modelId="{2FC398BC-4E24-4E5D-A397-5ECB7F399E88}" srcId="{C7217E57-5243-4016-90F2-1EC5868326BD}" destId="{DD24AD6F-EB4E-4B23-A770-8B65D2BEEDC5}" srcOrd="7" destOrd="0" parTransId="{BC61BCCF-EEAE-4A33-AC72-D8ED26A8CEA2}" sibTransId="{A2585391-1AF3-4B70-8653-742A4FF764B0}"/>
    <dgm:cxn modelId="{6EC35A24-5C2F-44AB-9305-F67C87D08CF2}" srcId="{C7217E57-5243-4016-90F2-1EC5868326BD}" destId="{208443B7-F5E6-4491-96FF-FD2921D02D13}" srcOrd="5" destOrd="0" parTransId="{6231DB30-54AF-4330-B9D7-6857D6E3AABE}" sibTransId="{B57473BE-B840-4DCE-A93A-F12659EE9A19}"/>
    <dgm:cxn modelId="{50A1466A-7EDE-48EA-9640-5F10D7F37328}" srcId="{C7217E57-5243-4016-90F2-1EC5868326BD}" destId="{3C62331B-EF30-49E7-AC1B-CF7ADE73D32B}" srcOrd="4" destOrd="0" parTransId="{E92E57E0-4AB2-4A4F-A02D-E40E4A615D67}" sibTransId="{9E6D3FDF-C4C0-493A-A775-D3C6097E2B1D}"/>
    <dgm:cxn modelId="{5689C2B7-96A2-4FE2-BCE5-CE7FF4997988}" type="presOf" srcId="{1268DC62-5D9F-4926-80D0-571ED47BE1EC}" destId="{638C3A72-C233-4D33-A6BA-2AFCAA8F0B5C}" srcOrd="0" destOrd="13" presId="urn:microsoft.com/office/officeart/2005/8/layout/hList1"/>
    <dgm:cxn modelId="{733A6ACF-2AD4-4D95-9CEE-6C95934667C6}" type="presOf" srcId="{5D6E7A8E-92DB-42DB-98D2-D5BD0A5BEC7F}" destId="{638C3A72-C233-4D33-A6BA-2AFCAA8F0B5C}" srcOrd="0" destOrd="5" presId="urn:microsoft.com/office/officeart/2005/8/layout/hList1"/>
    <dgm:cxn modelId="{666F5560-BFC1-4854-904E-C30BE3E333A6}" type="presOf" srcId="{7A4F3BFA-96FE-4F30-9F3B-78FA986932BF}" destId="{53F1FB00-994A-48B6-A679-82DCEB451663}" srcOrd="0" destOrd="0" presId="urn:microsoft.com/office/officeart/2005/8/layout/hList1"/>
    <dgm:cxn modelId="{CC3C954B-40F5-4981-85D4-08BF276DD2AE}" type="presOf" srcId="{0A84225F-EC7A-4652-B829-3AF790F44623}" destId="{638C3A72-C233-4D33-A6BA-2AFCAA8F0B5C}" srcOrd="0" destOrd="15" presId="urn:microsoft.com/office/officeart/2005/8/layout/hList1"/>
    <dgm:cxn modelId="{2B9DA02A-7AD5-4DEE-8516-471D14CAEC5F}" srcId="{C9D0AEDF-EC28-4451-861C-CA1DDD54AF8E}" destId="{1A2FE920-7325-468D-93C8-F8B2E0765D4A}" srcOrd="14" destOrd="0" parTransId="{063EAAA4-254E-4421-8060-93990481FDBB}" sibTransId="{EA722FF4-62CB-4857-B933-5B69BD49F696}"/>
    <dgm:cxn modelId="{33BD9480-EBB2-40D8-9C38-EE86E46C503F}" type="presOf" srcId="{09618A33-87C8-4EDA-B6CC-00CEAA11AED7}" destId="{638C3A72-C233-4D33-A6BA-2AFCAA8F0B5C}" srcOrd="0" destOrd="2" presId="urn:microsoft.com/office/officeart/2005/8/layout/hList1"/>
    <dgm:cxn modelId="{C3E57002-2555-47F4-A88D-590B2D46B442}" type="presOf" srcId="{D5E0F83F-D1E1-413D-8B30-436CE857315A}" destId="{EC531BB2-A643-4D68-AEEE-12825C03247A}" srcOrd="0" destOrd="0" presId="urn:microsoft.com/office/officeart/2005/8/layout/hList1"/>
    <dgm:cxn modelId="{F70D1E00-DA00-45EE-A698-B8F8DBB3A59A}" type="presOf" srcId="{49BECFA1-D07B-412F-96AE-0DF041AFF0D2}" destId="{638C3A72-C233-4D33-A6BA-2AFCAA8F0B5C}" srcOrd="0" destOrd="6" presId="urn:microsoft.com/office/officeart/2005/8/layout/hList1"/>
    <dgm:cxn modelId="{12531138-AC4A-4203-80E9-30F7DE8E445D}" srcId="{C7217E57-5243-4016-90F2-1EC5868326BD}" destId="{50725707-83A6-458D-A88B-B0529BD53D0D}" srcOrd="1" destOrd="0" parTransId="{B0E3C848-6A61-49B0-9538-C549A172E560}" sibTransId="{B7D9D3E0-8FD2-4CA4-BD83-3AE489BE4A52}"/>
    <dgm:cxn modelId="{2DAF2EF6-A98B-4798-AB1E-CCEA00B55F04}" srcId="{A90E0F8B-2E2D-4772-8230-4B96EBEB8675}" destId="{7A4F3BFA-96FE-4F30-9F3B-78FA986932BF}" srcOrd="0" destOrd="0" parTransId="{6EB9E39A-1B5C-48A8-990A-35C216A24F7A}" sibTransId="{89C13737-A591-4D24-866F-DFC2DAEBC03A}"/>
    <dgm:cxn modelId="{11984713-A3AA-44F3-945D-B31E5CF33E79}" srcId="{C9D0AEDF-EC28-4451-861C-CA1DDD54AF8E}" destId="{49BECFA1-D07B-412F-96AE-0DF041AFF0D2}" srcOrd="6" destOrd="0" parTransId="{93FC0245-4A03-4AF4-9C5B-74ABFDBA6286}" sibTransId="{7E4BCC5A-77C8-4EFD-90A8-DDC360568C01}"/>
    <dgm:cxn modelId="{E8C047CA-E669-42D8-816D-58BB63929EE4}" type="presOf" srcId="{1A2FE920-7325-468D-93C8-F8B2E0765D4A}" destId="{638C3A72-C233-4D33-A6BA-2AFCAA8F0B5C}" srcOrd="0" destOrd="14" presId="urn:microsoft.com/office/officeart/2005/8/layout/hList1"/>
    <dgm:cxn modelId="{888DA777-C866-4052-B055-CB42D1960588}" srcId="{C9D0AEDF-EC28-4451-861C-CA1DDD54AF8E}" destId="{EE19E008-9833-4A45-8814-A421B4001E68}" srcOrd="8" destOrd="0" parTransId="{69FB938B-E46D-4148-B00E-0FB5FB3144D4}" sibTransId="{D6117ADA-2442-4CF5-A01F-C15147E38831}"/>
    <dgm:cxn modelId="{760E2599-96DF-4024-8269-4BB359C892B4}" type="presOf" srcId="{5CDA2028-DD69-4FD9-8E61-7B5AD3E8E5AE}" destId="{638C3A72-C233-4D33-A6BA-2AFCAA8F0B5C}" srcOrd="0" destOrd="3" presId="urn:microsoft.com/office/officeart/2005/8/layout/hList1"/>
    <dgm:cxn modelId="{AD775B48-9809-4929-8F47-456E5CB13DE9}" type="presOf" srcId="{47773354-944E-4D32-BF97-D0F36599F7BE}" destId="{D589A290-7656-47A6-94EF-B008F6EB82F6}" srcOrd="0" destOrd="0" presId="urn:microsoft.com/office/officeart/2005/8/layout/hList1"/>
    <dgm:cxn modelId="{02867D47-59E6-4AD9-AA5A-D39FFBCFA78C}" type="presOf" srcId="{5D0A7E43-B34A-468E-99C7-2869083E41F4}" destId="{05DC9F8F-D0A7-4E32-A6BC-159077294917}" srcOrd="0" destOrd="6" presId="urn:microsoft.com/office/officeart/2005/8/layout/hList1"/>
    <dgm:cxn modelId="{CDC5B88F-A9C7-4FE0-A809-1DF132124775}" type="presOf" srcId="{FCF16CCD-7189-4270-8C5E-5D34CFFC0E0D}" destId="{E505444F-A244-4EA9-9275-CF50EFC587F9}" srcOrd="0" destOrd="1" presId="urn:microsoft.com/office/officeart/2005/8/layout/hList1"/>
    <dgm:cxn modelId="{B3180229-2636-4CEB-892D-8AEC19917739}" srcId="{C9D0AEDF-EC28-4451-861C-CA1DDD54AF8E}" destId="{0A84225F-EC7A-4652-B829-3AF790F44623}" srcOrd="15" destOrd="0" parTransId="{3F4777D0-8E38-404A-B826-853276D9F193}" sibTransId="{36AAD7D9-D74E-4627-96B8-4D789818ABE3}"/>
    <dgm:cxn modelId="{66AD23A5-A980-450C-A682-ED4C9E85CAE9}" type="presOf" srcId="{DA66284B-AE42-4C0F-BF10-5C6DF47F757B}" destId="{E505444F-A244-4EA9-9275-CF50EFC587F9}" srcOrd="0" destOrd="0" presId="urn:microsoft.com/office/officeart/2005/8/layout/hList1"/>
    <dgm:cxn modelId="{BCAD9D4F-372A-4009-9603-2B972DDAC0FA}" type="presOf" srcId="{3535B396-88E7-48D5-9469-63C5D384A348}" destId="{05DC9F8F-D0A7-4E32-A6BC-159077294917}" srcOrd="0" destOrd="0" presId="urn:microsoft.com/office/officeart/2005/8/layout/hList1"/>
    <dgm:cxn modelId="{01AD2FAF-F3D0-4DD1-B57B-F47CDA6C552B}" type="presParOf" srcId="{D589A290-7656-47A6-94EF-B008F6EB82F6}" destId="{BF14193D-FA66-4599-8F1B-F795D98163E8}" srcOrd="0" destOrd="0" presId="urn:microsoft.com/office/officeart/2005/8/layout/hList1"/>
    <dgm:cxn modelId="{3A38E147-E9CE-4143-A848-E5C43EB4E56C}" type="presParOf" srcId="{BF14193D-FA66-4599-8F1B-F795D98163E8}" destId="{74EDE5EE-91E8-4526-BBE8-BB5A3337C55C}" srcOrd="0" destOrd="0" presId="urn:microsoft.com/office/officeart/2005/8/layout/hList1"/>
    <dgm:cxn modelId="{1159442D-38DE-4C8B-AFCB-2E17A7E3BEBD}" type="presParOf" srcId="{BF14193D-FA66-4599-8F1B-F795D98163E8}" destId="{53F1FB00-994A-48B6-A679-82DCEB451663}" srcOrd="1" destOrd="0" presId="urn:microsoft.com/office/officeart/2005/8/layout/hList1"/>
    <dgm:cxn modelId="{8346076A-E6F3-4614-BF8E-EF57582B544D}" type="presParOf" srcId="{D589A290-7656-47A6-94EF-B008F6EB82F6}" destId="{CADA0FF0-6E07-45FE-9477-ED2B3EA1DCBF}" srcOrd="1" destOrd="0" presId="urn:microsoft.com/office/officeart/2005/8/layout/hList1"/>
    <dgm:cxn modelId="{2E7E061E-D985-4416-BB7D-1EEC89A5152B}" type="presParOf" srcId="{D589A290-7656-47A6-94EF-B008F6EB82F6}" destId="{AD22F5D7-D424-4B75-B538-B567396D05F7}" srcOrd="2" destOrd="0" presId="urn:microsoft.com/office/officeart/2005/8/layout/hList1"/>
    <dgm:cxn modelId="{CC2F31A3-9D26-4EB9-A445-AFB0301C5F2A}" type="presParOf" srcId="{AD22F5D7-D424-4B75-B538-B567396D05F7}" destId="{B2672DE9-A211-4CFD-A10A-EC3444721B4B}" srcOrd="0" destOrd="0" presId="urn:microsoft.com/office/officeart/2005/8/layout/hList1"/>
    <dgm:cxn modelId="{D0C4FC4E-6D47-48A0-83DC-80E27BD4E569}" type="presParOf" srcId="{AD22F5D7-D424-4B75-B538-B567396D05F7}" destId="{638C3A72-C233-4D33-A6BA-2AFCAA8F0B5C}" srcOrd="1" destOrd="0" presId="urn:microsoft.com/office/officeart/2005/8/layout/hList1"/>
    <dgm:cxn modelId="{26A1ADA7-6575-4755-9238-6102755A9D72}" type="presParOf" srcId="{D589A290-7656-47A6-94EF-B008F6EB82F6}" destId="{C99A64E4-D3EB-42AE-BB04-40AEE95232C2}" srcOrd="3" destOrd="0" presId="urn:microsoft.com/office/officeart/2005/8/layout/hList1"/>
    <dgm:cxn modelId="{54D7B175-DB9A-407D-9B2B-ED2B1C28D737}" type="presParOf" srcId="{D589A290-7656-47A6-94EF-B008F6EB82F6}" destId="{40AB39D7-ACAF-463A-8859-D589A2D184DD}" srcOrd="4" destOrd="0" presId="urn:microsoft.com/office/officeart/2005/8/layout/hList1"/>
    <dgm:cxn modelId="{A2EF8BFD-973C-4DF7-91B5-D7B89544F174}" type="presParOf" srcId="{40AB39D7-ACAF-463A-8859-D589A2D184DD}" destId="{EC531BB2-A643-4D68-AEEE-12825C03247A}" srcOrd="0" destOrd="0" presId="urn:microsoft.com/office/officeart/2005/8/layout/hList1"/>
    <dgm:cxn modelId="{369C9E8A-229B-48C9-A45A-4E0086615365}" type="presParOf" srcId="{40AB39D7-ACAF-463A-8859-D589A2D184DD}" destId="{E505444F-A244-4EA9-9275-CF50EFC587F9}" srcOrd="1" destOrd="0" presId="urn:microsoft.com/office/officeart/2005/8/layout/hList1"/>
    <dgm:cxn modelId="{66E17C0E-9009-4283-96BD-E1CE5C7D724B}" type="presParOf" srcId="{D589A290-7656-47A6-94EF-B008F6EB82F6}" destId="{8E63F8B2-72C8-4EE9-A99B-F42BA07257E8}" srcOrd="5" destOrd="0" presId="urn:microsoft.com/office/officeart/2005/8/layout/hList1"/>
    <dgm:cxn modelId="{91CEA79A-E816-4FDA-BEBE-B6837EB49D12}" type="presParOf" srcId="{D589A290-7656-47A6-94EF-B008F6EB82F6}" destId="{29BDAD09-AB30-4857-9706-0EC7EFA34EA8}" srcOrd="6" destOrd="0" presId="urn:microsoft.com/office/officeart/2005/8/layout/hList1"/>
    <dgm:cxn modelId="{62B0F65C-E4B7-4E18-8CC1-273BF44C067B}" type="presParOf" srcId="{29BDAD09-AB30-4857-9706-0EC7EFA34EA8}" destId="{0E7D997E-3CF2-4C25-B524-46A922C7F29A}" srcOrd="0" destOrd="0" presId="urn:microsoft.com/office/officeart/2005/8/layout/hList1"/>
    <dgm:cxn modelId="{E5150F52-1E6C-4D1C-B662-E230D981CAEE}" type="presParOf" srcId="{29BDAD09-AB30-4857-9706-0EC7EFA34EA8}" destId="{05DC9F8F-D0A7-4E32-A6BC-1590772949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D05C1-E5E3-4FDE-9667-22C3E181ED97}">
      <dsp:nvSpPr>
        <dsp:cNvPr id="0" name=""/>
        <dsp:cNvSpPr/>
      </dsp:nvSpPr>
      <dsp:spPr>
        <a:xfrm rot="16200000">
          <a:off x="-1118079" y="1118079"/>
          <a:ext cx="4605416" cy="2369257"/>
        </a:xfrm>
        <a:prstGeom prst="flowChartManualOperation">
          <a:avLst/>
        </a:prstGeom>
        <a:solidFill>
          <a:srgbClr val="0070C0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466" bIns="0" numCol="1" spcCol="1270" anchor="ctr" anchorCtr="0">
          <a:noAutofit/>
        </a:bodyPr>
        <a:lstStyle/>
        <a:p>
          <a:pPr marL="0" lvl="0" indent="0" algn="ctr" defTabSz="800100">
            <a:lnSpc>
              <a:spcPct val="15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2000" b="1" kern="1200" dirty="0">
              <a:solidFill>
                <a:prstClr val="white"/>
              </a:solidFill>
              <a:effectLst/>
              <a:latin typeface="+mn-lt"/>
              <a:ea typeface="Times New Roman"/>
              <a:cs typeface="Arial"/>
            </a:rPr>
            <a:t>Riforma dell’ordinamento e riorganizzazione della struttura del Consiglio nazionale</a:t>
          </a:r>
        </a:p>
      </dsp:txBody>
      <dsp:txXfrm rot="5400000">
        <a:off x="0" y="921083"/>
        <a:ext cx="2369257" cy="2763250"/>
      </dsp:txXfrm>
    </dsp:sp>
    <dsp:sp modelId="{B58EFFCE-6DEA-4BEA-A090-38C797FE817F}">
      <dsp:nvSpPr>
        <dsp:cNvPr id="0" name=""/>
        <dsp:cNvSpPr/>
      </dsp:nvSpPr>
      <dsp:spPr>
        <a:xfrm rot="16200000">
          <a:off x="1431287" y="1118079"/>
          <a:ext cx="4605416" cy="2369257"/>
        </a:xfrm>
        <a:prstGeom prst="flowChartManualOperation">
          <a:avLst/>
        </a:prstGeom>
        <a:solidFill>
          <a:srgbClr val="0070C0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466" bIns="0" numCol="1" spcCol="1270" anchor="ctr" anchorCtr="0">
          <a:noAutofit/>
        </a:bodyPr>
        <a:lstStyle/>
        <a:p>
          <a:pPr marL="0" lvl="0" indent="0" algn="ctr" defTabSz="800100">
            <a:lnSpc>
              <a:spcPct val="15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2000" b="1" kern="1200" dirty="0">
              <a:solidFill>
                <a:prstClr val="white"/>
              </a:solidFill>
              <a:effectLst/>
              <a:latin typeface="+mn-lt"/>
              <a:ea typeface="Times New Roman"/>
              <a:cs typeface="Arial"/>
            </a:rPr>
            <a:t>Rafforzamento dei contenuti specifici della Professione </a:t>
          </a:r>
        </a:p>
      </dsp:txBody>
      <dsp:txXfrm rot="5400000">
        <a:off x="2549366" y="921083"/>
        <a:ext cx="2369257" cy="2763250"/>
      </dsp:txXfrm>
    </dsp:sp>
    <dsp:sp modelId="{911A0ECC-B1DB-44BF-95E8-2D2F0EF6F8C7}">
      <dsp:nvSpPr>
        <dsp:cNvPr id="0" name=""/>
        <dsp:cNvSpPr/>
      </dsp:nvSpPr>
      <dsp:spPr>
        <a:xfrm rot="16200000">
          <a:off x="3978238" y="1118079"/>
          <a:ext cx="4605416" cy="2369257"/>
        </a:xfrm>
        <a:prstGeom prst="flowChartManualOperation">
          <a:avLst/>
        </a:prstGeom>
        <a:solidFill>
          <a:srgbClr val="0070C0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466" bIns="0" numCol="1" spcCol="1270" anchor="ctr" anchorCtr="0">
          <a:noAutofit/>
        </a:bodyPr>
        <a:lstStyle/>
        <a:p>
          <a:pPr marL="0" lvl="0" indent="0" algn="ctr" defTabSz="8001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prstClr val="white"/>
              </a:solidFill>
              <a:effectLst/>
              <a:latin typeface="+mj-lt"/>
              <a:ea typeface="Times New Roman"/>
              <a:cs typeface="Arial"/>
            </a:rPr>
            <a:t>Miglioramento dei servizi agli Ordini e agli iscritti</a:t>
          </a:r>
        </a:p>
      </dsp:txBody>
      <dsp:txXfrm rot="5400000">
        <a:off x="5096317" y="921083"/>
        <a:ext cx="2369257" cy="2763250"/>
      </dsp:txXfrm>
    </dsp:sp>
    <dsp:sp modelId="{AB5A0C8D-967D-43FB-894E-6E3803245636}">
      <dsp:nvSpPr>
        <dsp:cNvPr id="0" name=""/>
        <dsp:cNvSpPr/>
      </dsp:nvSpPr>
      <dsp:spPr>
        <a:xfrm rot="16200000">
          <a:off x="6527605" y="1118079"/>
          <a:ext cx="4605416" cy="2369257"/>
        </a:xfrm>
        <a:prstGeom prst="flowChartManualOperation">
          <a:avLst/>
        </a:prstGeom>
        <a:solidFill>
          <a:srgbClr val="0070C0"/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5466" bIns="0" numCol="1" spcCol="1270" anchor="ctr" anchorCtr="0">
          <a:noAutofit/>
        </a:bodyPr>
        <a:lstStyle/>
        <a:p>
          <a:pPr marL="0" lvl="0" indent="0" algn="ctr" defTabSz="800100">
            <a:lnSpc>
              <a:spcPct val="15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2000" b="1" kern="1200" dirty="0">
              <a:solidFill>
                <a:prstClr val="white"/>
              </a:solidFill>
              <a:effectLst/>
              <a:latin typeface="+mj-lt"/>
              <a:ea typeface="Times New Roman"/>
              <a:cs typeface="Arial"/>
            </a:rPr>
            <a:t>Sviluppo e tutela della Professione</a:t>
          </a:r>
        </a:p>
      </dsp:txBody>
      <dsp:txXfrm rot="5400000">
        <a:off x="7645684" y="921083"/>
        <a:ext cx="2369257" cy="2763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EDE5EE-91E8-4526-BBE8-BB5A3337C55C}">
      <dsp:nvSpPr>
        <dsp:cNvPr id="0" name=""/>
        <dsp:cNvSpPr/>
      </dsp:nvSpPr>
      <dsp:spPr>
        <a:xfrm>
          <a:off x="4196" y="0"/>
          <a:ext cx="2523268" cy="777600"/>
        </a:xfrm>
        <a:prstGeom prst="rect">
          <a:avLst/>
        </a:prstGeom>
        <a:solidFill>
          <a:srgbClr val="1B75BC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1" kern="1200" dirty="0">
              <a:latin typeface="+mn-lt"/>
              <a:ea typeface="Times New Roman"/>
              <a:cs typeface="Arial"/>
            </a:rPr>
            <a:t>Riforma dell’ordinamento e riorganizzazione della struttura del </a:t>
          </a:r>
          <a:r>
            <a:rPr lang="it-IT" sz="1000" b="1" kern="1200" dirty="0">
              <a:latin typeface="+mn-lt"/>
              <a:ea typeface="Times New Roman"/>
              <a:cs typeface="Arial"/>
            </a:rPr>
            <a:t>Consiglio</a:t>
          </a:r>
          <a:r>
            <a:rPr lang="it-IT" sz="900" b="1" kern="1200" dirty="0">
              <a:latin typeface="+mn-lt"/>
              <a:ea typeface="Times New Roman"/>
              <a:cs typeface="Arial"/>
            </a:rPr>
            <a:t> Nazionale</a:t>
          </a:r>
          <a:endParaRPr lang="it-IT" sz="900" kern="1200" dirty="0">
            <a:latin typeface="+mn-lt"/>
          </a:endParaRPr>
        </a:p>
      </dsp:txBody>
      <dsp:txXfrm>
        <a:off x="4196" y="0"/>
        <a:ext cx="2523268" cy="777600"/>
      </dsp:txXfrm>
    </dsp:sp>
    <dsp:sp modelId="{53F1FB00-994A-48B6-A679-82DCEB451663}">
      <dsp:nvSpPr>
        <dsp:cNvPr id="0" name=""/>
        <dsp:cNvSpPr/>
      </dsp:nvSpPr>
      <dsp:spPr>
        <a:xfrm>
          <a:off x="7" y="693434"/>
          <a:ext cx="2523268" cy="4669244"/>
        </a:xfrm>
        <a:prstGeom prst="rect">
          <a:avLst/>
        </a:prstGeom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Arial"/>
            </a:rPr>
            <a:t>Aggiornamento del d.lgs. n. 139/2005</a:t>
          </a:r>
        </a:p>
        <a:p>
          <a:pPr marL="57150" lvl="1" indent="-57150" algn="l" defTabSz="40005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+mn-lt"/>
              <a:ea typeface="+mn-ea"/>
              <a:cs typeface="Arial"/>
            </a:rPr>
            <a:t>Rivisitazione degli organi del CN</a:t>
          </a:r>
        </a:p>
      </dsp:txBody>
      <dsp:txXfrm>
        <a:off x="7" y="693434"/>
        <a:ext cx="2523268" cy="4669244"/>
      </dsp:txXfrm>
    </dsp:sp>
    <dsp:sp modelId="{B2672DE9-A211-4CFD-A10A-EC3444721B4B}">
      <dsp:nvSpPr>
        <dsp:cNvPr id="0" name=""/>
        <dsp:cNvSpPr/>
      </dsp:nvSpPr>
      <dsp:spPr>
        <a:xfrm>
          <a:off x="2880722" y="0"/>
          <a:ext cx="2523268" cy="777600"/>
        </a:xfrm>
        <a:prstGeom prst="rect">
          <a:avLst/>
        </a:prstGeom>
        <a:solidFill>
          <a:srgbClr val="1B75BC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>
              <a:latin typeface="+mn-lt"/>
              <a:ea typeface="Times New Roman"/>
              <a:cs typeface="Arial"/>
            </a:rPr>
            <a:t>Rafforzamento dei contenuti specifici della Professione</a:t>
          </a:r>
          <a:endParaRPr lang="it-IT" sz="1000" kern="1200" dirty="0">
            <a:latin typeface="+mn-lt"/>
          </a:endParaRPr>
        </a:p>
      </dsp:txBody>
      <dsp:txXfrm>
        <a:off x="2880722" y="0"/>
        <a:ext cx="2523268" cy="777600"/>
      </dsp:txXfrm>
    </dsp:sp>
    <dsp:sp modelId="{638C3A72-C233-4D33-A6BA-2AFCAA8F0B5C}">
      <dsp:nvSpPr>
        <dsp:cNvPr id="0" name=""/>
        <dsp:cNvSpPr/>
      </dsp:nvSpPr>
      <dsp:spPr>
        <a:xfrm>
          <a:off x="2880722" y="715006"/>
          <a:ext cx="2523268" cy="4669244"/>
        </a:xfrm>
        <a:prstGeom prst="rect">
          <a:avLst/>
        </a:prstGeom>
        <a:solidFill>
          <a:srgbClr val="BBE0E3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BBE0E3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Trasparenza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Semplificazione Fiscale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Contrasto alla proliferazione degli albi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Area crisi d’impresa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Area altre attività del Tribunale e procedure ADR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Area revisione Legale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Area Enti Locali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Area Finanza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Area Amministrazione e controllo impresa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Attività d’impresa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Area Internazionalizzazione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Area Lavoro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Antiriciclaggio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Diritto Societario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Terzo Settore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Valutazione di bilancio e d’azienda</a:t>
          </a:r>
        </a:p>
      </dsp:txBody>
      <dsp:txXfrm>
        <a:off x="2880722" y="715006"/>
        <a:ext cx="2523268" cy="4669244"/>
      </dsp:txXfrm>
    </dsp:sp>
    <dsp:sp modelId="{EC531BB2-A643-4D68-AEEE-12825C03247A}">
      <dsp:nvSpPr>
        <dsp:cNvPr id="0" name=""/>
        <dsp:cNvSpPr/>
      </dsp:nvSpPr>
      <dsp:spPr>
        <a:xfrm>
          <a:off x="5757248" y="0"/>
          <a:ext cx="2523268" cy="777600"/>
        </a:xfrm>
        <a:prstGeom prst="rect">
          <a:avLst/>
        </a:prstGeom>
        <a:solidFill>
          <a:srgbClr val="1B75BC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>
              <a:latin typeface="+mn-lt"/>
              <a:ea typeface="Times New Roman"/>
              <a:cs typeface="Arial"/>
            </a:rPr>
            <a:t>Miglioramento dei servizi agli Ordini e agli iscritti</a:t>
          </a:r>
          <a:endParaRPr lang="it-IT" sz="1000" kern="1200" dirty="0">
            <a:latin typeface="+mn-lt"/>
          </a:endParaRPr>
        </a:p>
      </dsp:txBody>
      <dsp:txXfrm>
        <a:off x="5757248" y="0"/>
        <a:ext cx="2523268" cy="777600"/>
      </dsp:txXfrm>
    </dsp:sp>
    <dsp:sp modelId="{E505444F-A244-4EA9-9275-CF50EFC587F9}">
      <dsp:nvSpPr>
        <dsp:cNvPr id="0" name=""/>
        <dsp:cNvSpPr/>
      </dsp:nvSpPr>
      <dsp:spPr>
        <a:xfrm>
          <a:off x="5757248" y="682461"/>
          <a:ext cx="2523268" cy="46692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Potenziamento sistema Ordini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Rete del Valore</a:t>
          </a:r>
        </a:p>
      </dsp:txBody>
      <dsp:txXfrm>
        <a:off x="5757248" y="682461"/>
        <a:ext cx="2523268" cy="4669244"/>
      </dsp:txXfrm>
    </dsp:sp>
    <dsp:sp modelId="{0E7D997E-3CF2-4C25-B524-46A922C7F29A}">
      <dsp:nvSpPr>
        <dsp:cNvPr id="0" name=""/>
        <dsp:cNvSpPr/>
      </dsp:nvSpPr>
      <dsp:spPr>
        <a:xfrm>
          <a:off x="8633775" y="0"/>
          <a:ext cx="2523268" cy="777600"/>
        </a:xfrm>
        <a:prstGeom prst="rect">
          <a:avLst/>
        </a:prstGeom>
        <a:solidFill>
          <a:srgbClr val="1B75BC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1" kern="1200" dirty="0">
              <a:effectLst/>
              <a:latin typeface="+mn-lt"/>
              <a:ea typeface="Times New Roman"/>
              <a:cs typeface="Arial"/>
            </a:rPr>
            <a:t>Sviluppo e tutela della Professione</a:t>
          </a:r>
          <a:endParaRPr lang="it-IT" sz="1000" b="1" kern="1200" dirty="0">
            <a:latin typeface="+mn-lt"/>
          </a:endParaRPr>
        </a:p>
      </dsp:txBody>
      <dsp:txXfrm>
        <a:off x="8633775" y="0"/>
        <a:ext cx="2523268" cy="777600"/>
      </dsp:txXfrm>
    </dsp:sp>
    <dsp:sp modelId="{05DC9F8F-D0A7-4E32-A6BC-159077294917}">
      <dsp:nvSpPr>
        <dsp:cNvPr id="0" name=""/>
        <dsp:cNvSpPr/>
      </dsp:nvSpPr>
      <dsp:spPr>
        <a:xfrm>
          <a:off x="8633775" y="682461"/>
          <a:ext cx="2523268" cy="46692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Scuole di Alta Formazione, Università e Tirocinio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Fatturazione Elettronica B2B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Politiche comunitarie per lo sviluppo della professione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Sinergia con Casse Previdenziali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Incompatibilità professionali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Abuso dipendenza economica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Rapporti con i sindacati</a:t>
          </a:r>
        </a:p>
        <a:p>
          <a:pPr marL="57150" lvl="1" indent="-57150" algn="l" defTabSz="444500">
            <a:lnSpc>
              <a:spcPct val="100000"/>
            </a:lnSpc>
            <a:spcBef>
              <a:spcPct val="0"/>
            </a:spcBef>
            <a:spcAft>
              <a:spcPts val="1000"/>
            </a:spcAft>
            <a:buClr>
              <a:schemeClr val="accent2"/>
            </a:buClr>
            <a:buFont typeface="Wingdings" panose="05000000000000000000" pitchFamily="2" charset="2"/>
            <a:buChar char="q"/>
          </a:pPr>
          <a:r>
            <a:rPr lang="it-IT" sz="1000" kern="1200" dirty="0">
              <a:latin typeface="+mn-lt"/>
            </a:rPr>
            <a:t>Miglioramento Comunicazione</a:t>
          </a:r>
        </a:p>
      </dsp:txBody>
      <dsp:txXfrm>
        <a:off x="8633775" y="682461"/>
        <a:ext cx="2523268" cy="4669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DB773-5894-40E7-8BE7-12D8323E2677}" type="datetimeFigureOut">
              <a:rPr lang="it-IT" smtClean="0"/>
              <a:pPr/>
              <a:t>28/07/2017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4274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34274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1965E-6A05-4126-8C3C-B017E8DFA4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29945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98EA4-05D1-43DB-BC9C-2728FA99B909}" type="datetimeFigureOut">
              <a:rPr lang="it-IT" smtClean="0"/>
              <a:pPr/>
              <a:t>28/07/2017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63" y="744538"/>
            <a:ext cx="67881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7137"/>
            <a:ext cx="5438775" cy="4469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2687"/>
            <a:ext cx="2946400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32687"/>
            <a:ext cx="2946400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A572F-C6A1-42BB-9CB1-D260B00AEB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589856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A572F-C6A1-42BB-9CB1-D260B00AEBE1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45948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A572F-C6A1-42BB-9CB1-D260B00AEBE1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04608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A572F-C6A1-42BB-9CB1-D260B00AEBE1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0298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560323" y="277707"/>
            <a:ext cx="3588839" cy="145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213" tIns="49107" rIns="98213" bIns="49107" anchor="ctr"/>
          <a:lstStyle/>
          <a:p>
            <a:endParaRPr lang="it-IT" sz="2453"/>
          </a:p>
        </p:txBody>
      </p:sp>
      <p:sp>
        <p:nvSpPr>
          <p:cNvPr id="12" name="Rectangle 1"/>
          <p:cNvSpPr>
            <a:spLocks noChangeArrowheads="1"/>
          </p:cNvSpPr>
          <p:nvPr userDrawn="1"/>
        </p:nvSpPr>
        <p:spPr bwMode="auto">
          <a:xfrm>
            <a:off x="560323" y="277707"/>
            <a:ext cx="3588839" cy="145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2453"/>
          </a:p>
        </p:txBody>
      </p:sp>
      <p:sp>
        <p:nvSpPr>
          <p:cNvPr id="18" name="Rettangolo 17"/>
          <p:cNvSpPr/>
          <p:nvPr userDrawn="1"/>
        </p:nvSpPr>
        <p:spPr>
          <a:xfrm>
            <a:off x="9404350" y="265113"/>
            <a:ext cx="345598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it-IT" sz="2400" b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Assemblea dei Presidenti </a:t>
            </a:r>
          </a:p>
        </p:txBody>
      </p:sp>
    </p:spTree>
    <p:extLst>
      <p:ext uri="{BB962C8B-B14F-4D97-AF65-F5344CB8AC3E}">
        <p14:creationId xmlns:p14="http://schemas.microsoft.com/office/powerpoint/2010/main" xmlns="" val="172391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968" y="731520"/>
            <a:ext cx="11780653" cy="9753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77968" y="1869440"/>
            <a:ext cx="11780653" cy="471424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2290442" y="7078134"/>
            <a:ext cx="216406" cy="164212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291262">
              <a:spcAft>
                <a:spcPts val="960"/>
              </a:spcAft>
              <a:defRPr/>
            </a:pPr>
            <a:fld id="{6D2E9FC7-9C68-4187-9050-B8EF2DAEDC90}" type="slidenum">
              <a:rPr lang="it-IT" sz="1067">
                <a:latin typeface="Georgia" pitchFamily="18" charset="0"/>
              </a:rPr>
              <a:pPr indent="-291262">
                <a:spcAft>
                  <a:spcPts val="960"/>
                </a:spcAft>
                <a:defRPr/>
              </a:pPr>
              <a:t>‹N›</a:t>
            </a:fld>
            <a:endParaRPr lang="it-IT" sz="1067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5779857" y="7078134"/>
            <a:ext cx="1518044" cy="164212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-291262">
              <a:spcAft>
                <a:spcPts val="960"/>
              </a:spcAft>
              <a:defRPr/>
            </a:pPr>
            <a:r>
              <a:rPr lang="it-IT" sz="1067" b="1" i="1" u="sng" dirty="0">
                <a:latin typeface="Georgia" pitchFamily="18" charset="0"/>
              </a:rPr>
              <a:t>Documento riservato</a:t>
            </a:r>
          </a:p>
        </p:txBody>
      </p:sp>
    </p:spTree>
    <p:extLst>
      <p:ext uri="{BB962C8B-B14F-4D97-AF65-F5344CB8AC3E}">
        <p14:creationId xmlns:p14="http://schemas.microsoft.com/office/powerpoint/2010/main" xmlns="" val="269791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9404350" y="265113"/>
            <a:ext cx="345598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it-IT" sz="2400" b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Assemblea dei Presidenti </a:t>
            </a:r>
          </a:p>
        </p:txBody>
      </p:sp>
      <p:sp>
        <p:nvSpPr>
          <p:cNvPr id="3" name="Rectangle 4"/>
          <p:cNvSpPr>
            <a:spLocks noChangeArrowheads="1"/>
          </p:cNvSpPr>
          <p:nvPr userDrawn="1"/>
        </p:nvSpPr>
        <p:spPr bwMode="auto">
          <a:xfrm>
            <a:off x="12742863" y="6969968"/>
            <a:ext cx="2349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fld id="{3BA98FF2-2050-4543-8FEE-0408431E7E13}" type="slidenum">
              <a:rPr lang="it-IT" altLang="it-IT" sz="1600" b="0" smtClean="0">
                <a:solidFill>
                  <a:srgbClr val="606060"/>
                </a:solidFill>
              </a:rPr>
              <a:pPr algn="ctr" eaLnBrk="1" hangingPunct="1">
                <a:buSzPct val="100000"/>
                <a:defRPr/>
              </a:pPr>
              <a:t>‹N›</a:t>
            </a:fld>
            <a:endParaRPr lang="it-IT" altLang="it-IT" sz="1400" b="0" dirty="0">
              <a:solidFill>
                <a:srgbClr val="60606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3" r:id="rId3"/>
  </p:sldLayoutIdLst>
  <p:hf hdr="0" ftr="0" dt="0"/>
  <p:txStyles>
    <p:titleStyle>
      <a:lvl1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2pPr>
      <a:lvl3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3pPr>
      <a:lvl4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4pPr>
      <a:lvl5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179513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179513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179513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179513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2913" indent="-442913" algn="l" defTabSz="1179513" rtl="0" eaLnBrk="0" fontAlgn="base" hangingPunct="0">
        <a:spcBef>
          <a:spcPct val="20000"/>
        </a:spcBef>
        <a:spcAft>
          <a:spcPct val="0"/>
        </a:spcAft>
        <a:buChar char="•"/>
        <a:defRPr sz="4100">
          <a:solidFill>
            <a:schemeClr val="tx1"/>
          </a:solidFill>
          <a:latin typeface="+mn-lt"/>
          <a:ea typeface="+mn-ea"/>
          <a:cs typeface="+mn-cs"/>
        </a:defRPr>
      </a:lvl1pPr>
      <a:lvl2pPr marL="958850" indent="-368300" algn="l" defTabSz="1179513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cs typeface="+mn-cs"/>
        </a:defRPr>
      </a:lvl2pPr>
      <a:lvl3pPr marL="1474788" indent="-295275" algn="l" defTabSz="1179513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cs typeface="+mn-cs"/>
        </a:defRPr>
      </a:lvl3pPr>
      <a:lvl4pPr marL="2065338" indent="-295275" algn="l" defTabSz="1179513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  <a:cs typeface="+mn-cs"/>
        </a:defRPr>
      </a:lvl4pPr>
      <a:lvl5pPr marL="2654300" indent="-293688" algn="l" defTabSz="1179513" rtl="0" eaLnBrk="0" fontAlgn="base" hangingPunct="0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5pPr>
      <a:lvl6pPr marL="3111500" indent="-293688" algn="l" defTabSz="117951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6pPr>
      <a:lvl7pPr marL="3568700" indent="-293688" algn="l" defTabSz="117951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7pPr>
      <a:lvl8pPr marL="4025900" indent="-293688" algn="l" defTabSz="117951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8pPr>
      <a:lvl9pPr marL="4483100" indent="-293688" algn="l" defTabSz="117951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67694" y="1857400"/>
            <a:ext cx="113665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8003" tIns="59002" rIns="118003" bIns="59002"/>
          <a:lstStyle/>
          <a:p>
            <a:pPr marL="514350" indent="-514350" algn="ctr" defTabSz="1179513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it-IT" sz="5400" b="1" dirty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Assemblea dei Presidenti </a:t>
            </a:r>
          </a:p>
          <a:p>
            <a:pPr marL="514350" indent="-514350" algn="ctr" defTabSz="1179513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it-IT" sz="5400" b="1" dirty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Roma 20 luglio 2017</a:t>
            </a:r>
          </a:p>
          <a:p>
            <a:pPr marL="514350" indent="-514350" algn="ctr" defTabSz="1179513">
              <a:buClr>
                <a:srgbClr val="C00000"/>
              </a:buClr>
              <a:defRPr/>
            </a:pPr>
            <a:endParaRPr lang="it-IT" sz="2800" dirty="0">
              <a:latin typeface="Arial Narrow" panose="020B0606020202030204" pitchFamily="34" charset="0"/>
            </a:endParaRPr>
          </a:p>
          <a:p>
            <a:pPr marL="514350" indent="-514350" algn="ctr" defTabSz="1179513">
              <a:buClr>
                <a:srgbClr val="C00000"/>
              </a:buClr>
              <a:defRPr/>
            </a:pPr>
            <a:r>
              <a:rPr lang="it-IT" sz="44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Piano degli Obiettivi di Mandato 2017/2020</a:t>
            </a:r>
            <a:br>
              <a:rPr lang="it-IT" sz="44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it-IT" sz="44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it-IT" sz="44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it-IT" sz="44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Piano delle Performance</a:t>
            </a:r>
            <a:endParaRPr lang="it-IT" sz="2000" b="1" dirty="0">
              <a:solidFill>
                <a:schemeClr val="bg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959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/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18506" y="25052"/>
            <a:ext cx="9780448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29783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/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-3057" y="4822255"/>
            <a:ext cx="9742643" cy="247017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0" y="32147"/>
            <a:ext cx="9742643" cy="477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8160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5980" y="25052"/>
            <a:ext cx="9238357" cy="341871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" y="3441618"/>
            <a:ext cx="9238357" cy="221408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06" y="5678603"/>
            <a:ext cx="9238358" cy="158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2534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1449" y="-12526"/>
            <a:ext cx="9490558" cy="260170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06" y="2589182"/>
            <a:ext cx="9490558" cy="471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1119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5980" y="0"/>
            <a:ext cx="9365382" cy="418127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031" y="4161656"/>
            <a:ext cx="9365382" cy="313392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xmlns="" val="3864314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9915" y="1054335"/>
            <a:ext cx="1205266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La Matrice delle performance del PDO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670" y="2145432"/>
            <a:ext cx="10657184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6684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84627944"/>
              </p:ext>
            </p:extLst>
          </p:nvPr>
        </p:nvGraphicFramePr>
        <p:xfrm>
          <a:off x="763639" y="1929409"/>
          <a:ext cx="11233246" cy="5162185"/>
        </p:xfrm>
        <a:graphic>
          <a:graphicData uri="http://schemas.openxmlformats.org/drawingml/2006/table">
            <a:tbl>
              <a:tblPr firstRow="1" bandRow="1"/>
              <a:tblGrid>
                <a:gridCol w="33699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01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24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52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77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17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991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PROGETTI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Delegato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  <a:endParaRPr lang="it-IT" sz="1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1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RAFFORZAMENTO CONTENUTI SPECIFICI DELLA PROFESSIONE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 TRASPARENZA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COPPOLA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 SEMPLIFICAZIONE FISCALE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GELOSA-POSTAL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26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 CONTRASTO ALLA PROLIFERAZIONE DEGLI ALBI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PRESIDENZA/ COMITATO ES.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79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 AREA CRISI D'IMPRESA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FOSCHI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79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 ALTRE ATTIVITA' DEL TRIBUNALE E PROCEDURE ADR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GIANCOLA/  TEDESCO/ SCOTTON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86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 REVISIONE LEGALE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MARCELLO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77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 ENTI LOCALI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PRESIDENZA/ COMITATO ES.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3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 FINANZA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SIRCH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77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 AMMINISTRAZIONE E CONTROLLO IMPRESA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MARCELLO / SCOTTON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17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10 ATTIVITA' D'IMPRESA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COPPOLA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3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2.11 INTERNAZIONALIZZAZIONE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SOLIDORO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77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2.12 LAVORO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PRESIDENZA/ COMITATO ES. 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3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13 ANTIRICICLAGGIO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MIANI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3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2.14 DIRITTO SOCIETARIO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SCOTTON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33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2.15 TERZO SETTORE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POSTAL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77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t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2.16 VALUTAZIONE DI BILANCIO E DI AZIENDA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MARCELLO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09915" y="1054335"/>
            <a:ext cx="1049082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La Matrice delle performance del PDO</a:t>
            </a:r>
          </a:p>
        </p:txBody>
      </p:sp>
    </p:spTree>
    <p:extLst>
      <p:ext uri="{BB962C8B-B14F-4D97-AF65-F5344CB8AC3E}">
        <p14:creationId xmlns:p14="http://schemas.microsoft.com/office/powerpoint/2010/main" xmlns="" val="1019413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09915" y="1054335"/>
            <a:ext cx="1049082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La Matrice delle performance del PDO</a:t>
            </a:r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72676332"/>
              </p:ext>
            </p:extLst>
          </p:nvPr>
        </p:nvGraphicFramePr>
        <p:xfrm>
          <a:off x="619622" y="2001417"/>
          <a:ext cx="11593287" cy="4608512"/>
        </p:xfrm>
        <a:graphic>
          <a:graphicData uri="http://schemas.openxmlformats.org/drawingml/2006/table">
            <a:tbl>
              <a:tblPr firstRow="1" bandRow="1"/>
              <a:tblGrid>
                <a:gridCol w="25689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440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40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14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38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09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842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PROGETTI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4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SVILUPPO E TUTELA DELLA PROFESSIONE 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 Scuole di Alta Formazione Università e Tirocinio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2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 Fatturazione elettronica B2B 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4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 Politiche comunitarie per lo sviluppo della professione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42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 Sinergia con Casse previdenziali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42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 Incompatibilità professionali 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42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 Abuso di dipendenza economica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42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 Rapporti con i sindacati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42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 Miglioramento della comunicazione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2509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7574" y="721323"/>
            <a:ext cx="10369151" cy="97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i="1" dirty="0">
                <a:solidFill>
                  <a:schemeClr val="bg1"/>
                </a:solidFill>
              </a:rPr>
              <a:t>La misurazione degli obiettivi</a:t>
            </a:r>
          </a:p>
          <a:p>
            <a:r>
              <a:rPr lang="it-IT" sz="2800" b="1" i="1" dirty="0">
                <a:solidFill>
                  <a:schemeClr val="bg1"/>
                </a:solidFill>
              </a:rPr>
              <a:t>Il piano delle performance e il piano esecutivo di gestione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475606" y="2001416"/>
            <a:ext cx="11593288" cy="482453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 performance rappresentano la cartina di tornasole sia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dell’attività di programmazione ed indirizzo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(di competenza del Consiglio), sia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dell’attività di gestione operativa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(di competenza della struttura), sia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dell’attività di tutela, raccolta e soddisfazione delle esigenze degli iscritti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(di competenza di ciascun consigliere).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Gli indicatori, associati ad una attenta, condivisa e oculata allocazione delle risorse, costituiscono, quindi, la base per la valutazione del grado di raggiungimento degli obiettivi e dell’intero ciclo delle performance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Consiglio ha destinato al piano delle performance le adeguate risorse economiche sia esse di natura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ordinaria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(bilancio preventivo) che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straordinaria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(piano di utilizzo dell’avanzo di amministrazione). L’allocazione puntuale tra le diverse aree di attività e di competenze della struttura operativa (PEG), potrà consentire di poter attuare, monitorare e riprogrammare in modo consapevole quanto dichiarato dal Consiglio nel proprio programma di mandato. 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 algn="just" fontAlgn="auto">
              <a:spcAft>
                <a:spcPts val="0"/>
              </a:spcAft>
            </a:pP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9768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9582" y="1051643"/>
            <a:ext cx="12052661" cy="483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</a:rPr>
              <a:t>Piano degli Obiettivi di Mandato 2017/2020</a:t>
            </a: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835646" y="2721497"/>
            <a:ext cx="10369152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Piano delle Performance</a:t>
            </a:r>
            <a:b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Amministrazione Trasparente</a:t>
            </a:r>
            <a:b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790" y="4449688"/>
            <a:ext cx="8718036" cy="178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2129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9152" y="678607"/>
            <a:ext cx="472141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</a:rPr>
              <a:t>Premessa </a:t>
            </a:r>
          </a:p>
          <a:p>
            <a:r>
              <a:rPr lang="it-IT" sz="3200" i="1" dirty="0">
                <a:solidFill>
                  <a:schemeClr val="bg1"/>
                </a:solidFill>
              </a:rPr>
              <a:t>Presupposti operativi</a:t>
            </a:r>
            <a:endParaRPr lang="it-IT" sz="3600" i="1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69152" y="1914550"/>
            <a:ext cx="1205266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it-IT" sz="2000" dirty="0"/>
              <a:t>Il Piano degli Obiettivi di Mandato ed il correlato Piano delle Performance, rappresenta, al di là dell'applicazione del dettato normativo agli Ordini professionali del </a:t>
            </a:r>
            <a:r>
              <a:rPr lang="it-IT" sz="2000" dirty="0" err="1"/>
              <a:t>D.Lgs</a:t>
            </a:r>
            <a:r>
              <a:rPr lang="it-IT" sz="2000" dirty="0"/>
              <a:t> 150/2009, uno </a:t>
            </a:r>
            <a:r>
              <a:rPr lang="it-IT" sz="2000" b="1" dirty="0"/>
              <a:t>strumento di gestione virtuoso essendo ispirato alla tecnica di gestione per </a:t>
            </a:r>
            <a:r>
              <a:rPr lang="it-IT" sz="2000" b="1" dirty="0" err="1"/>
              <a:t>MbO</a:t>
            </a:r>
            <a:r>
              <a:rPr lang="it-IT" sz="2000" b="1" dirty="0"/>
              <a:t> e risponde anche ai principi di trasparenza tipici degli Enti Pubblici</a:t>
            </a:r>
            <a:r>
              <a:rPr lang="it-IT" sz="2000" dirty="0"/>
              <a:t>.</a:t>
            </a:r>
          </a:p>
          <a:p>
            <a:pPr marL="0" indent="0" algn="just">
              <a:buNone/>
            </a:pPr>
            <a:r>
              <a:rPr lang="it-IT" sz="2000" dirty="0"/>
              <a:t>Attraverso il Programma di mandato, il Consiglio Nazionale Dottori Commercialisti Esperti Contabili intende fissare e diffondere gli </a:t>
            </a:r>
            <a:r>
              <a:rPr lang="it-IT" sz="2000" b="1" dirty="0"/>
              <a:t>obiettivi per gli anni 2017/2020</a:t>
            </a:r>
            <a:r>
              <a:rPr lang="it-IT" sz="2000" dirty="0"/>
              <a:t>, al fine di promuovere </a:t>
            </a:r>
            <a:r>
              <a:rPr lang="it-IT" sz="2000" b="1" dirty="0"/>
              <a:t>la partecipazione attiva e consapevole di tutte le funzioni organizzative e di governo </a:t>
            </a:r>
            <a:r>
              <a:rPr lang="it-IT" sz="2000" dirty="0"/>
              <a:t>che devono concorrere all’attuazione degli obiettivi prefissati</a:t>
            </a:r>
          </a:p>
          <a:p>
            <a:pPr marL="0" indent="0" algn="just">
              <a:buNone/>
            </a:pPr>
            <a:r>
              <a:rPr lang="it-IT" sz="2000" dirty="0"/>
              <a:t>Il presupposto metodologico di definizione del Piano degli Obiettivi di Mandato risiede in una </a:t>
            </a:r>
            <a:r>
              <a:rPr lang="it-IT" sz="2000" b="1" dirty="0"/>
              <a:t>visione sistemica </a:t>
            </a:r>
            <a:r>
              <a:rPr lang="it-IT" sz="2000" dirty="0"/>
              <a:t>che assume  la misurazione e la valutazione delle performance in una prospettiva di </a:t>
            </a:r>
            <a:r>
              <a:rPr lang="it-IT" sz="2000" b="1" dirty="0"/>
              <a:t>creazione di valore per gli associati </a:t>
            </a:r>
            <a:r>
              <a:rPr lang="it-IT" sz="2000" dirty="0"/>
              <a:t>e </a:t>
            </a:r>
            <a:r>
              <a:rPr lang="it-IT" sz="2000" b="1" dirty="0"/>
              <a:t>per la collettività</a:t>
            </a:r>
            <a:r>
              <a:rPr lang="it-IT" sz="2000" dirty="0"/>
              <a:t>, finalizzando tali attività a migliorare i </a:t>
            </a:r>
            <a:r>
              <a:rPr lang="it-IT" sz="2000" b="1" dirty="0"/>
              <a:t>servizi agli ordini territoriali e agli iscritti </a:t>
            </a:r>
            <a:r>
              <a:rPr lang="it-IT" sz="2000" dirty="0"/>
              <a:t>e contribuire alla </a:t>
            </a:r>
            <a:r>
              <a:rPr lang="it-IT" sz="2000" b="1" dirty="0"/>
              <a:t>crescita del patrimonio </a:t>
            </a:r>
            <a:r>
              <a:rPr lang="it-IT" sz="2000" b="1" dirty="0" err="1"/>
              <a:t>esperenziale</a:t>
            </a:r>
            <a:r>
              <a:rPr lang="it-IT" sz="2000" b="1" dirty="0"/>
              <a:t> </a:t>
            </a:r>
            <a:r>
              <a:rPr lang="it-IT" sz="2000" dirty="0"/>
              <a:t>tipico delle "</a:t>
            </a:r>
            <a:r>
              <a:rPr lang="it-IT" sz="2000" b="1" dirty="0"/>
              <a:t>professioni</a:t>
            </a:r>
            <a:r>
              <a:rPr lang="it-IT" sz="2000" dirty="0"/>
              <a:t>".</a:t>
            </a:r>
          </a:p>
        </p:txBody>
      </p:sp>
      <p:sp>
        <p:nvSpPr>
          <p:cNvPr id="8" name="Rounded Rectangle 1"/>
          <p:cNvSpPr/>
          <p:nvPr/>
        </p:nvSpPr>
        <p:spPr bwMode="ltGray">
          <a:xfrm>
            <a:off x="303015" y="6188953"/>
            <a:ext cx="12385376" cy="745966"/>
          </a:xfrm>
          <a:prstGeom prst="roundRect">
            <a:avLst/>
          </a:prstGeom>
          <a:gradFill flip="none" rotWithShape="1">
            <a:gsLst>
              <a:gs pos="71000">
                <a:srgbClr val="FF0000"/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16200000" scaled="1"/>
            <a:tileRect/>
          </a:gra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  <a:latin typeface="Georgia" pitchFamily="18" charset="0"/>
              </a:rPr>
              <a:t>Gli obiettivi di mandato sono riconducibili alle linee del Programma attribuito alla gestione "politica" del CNDCEC</a:t>
            </a:r>
          </a:p>
        </p:txBody>
      </p:sp>
    </p:spTree>
    <p:extLst>
      <p:ext uri="{BB962C8B-B14F-4D97-AF65-F5344CB8AC3E}">
        <p14:creationId xmlns:p14="http://schemas.microsoft.com/office/powerpoint/2010/main" xmlns="" val="54413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04337" y="658928"/>
            <a:ext cx="70752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</a:rPr>
              <a:t>Contenuti progettuali </a:t>
            </a:r>
          </a:p>
          <a:p>
            <a:r>
              <a:rPr lang="it-IT" sz="3200" i="1" dirty="0">
                <a:solidFill>
                  <a:schemeClr val="bg1"/>
                </a:solidFill>
              </a:rPr>
              <a:t>Numerosità degli Obiettivi </a:t>
            </a:r>
            <a:endParaRPr lang="it-IT" sz="3600" i="1" dirty="0">
              <a:solidFill>
                <a:schemeClr val="bg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403598" y="1922153"/>
            <a:ext cx="12529392" cy="86409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marL="442913" indent="-442913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58850" indent="-368300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cs typeface="+mn-cs"/>
              </a:defRPr>
            </a:lvl2pPr>
            <a:lvl3pPr marL="1474788" indent="-295275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100">
                <a:solidFill>
                  <a:schemeClr val="tx1"/>
                </a:solidFill>
                <a:latin typeface="+mn-lt"/>
                <a:cs typeface="+mn-cs"/>
              </a:defRPr>
            </a:lvl3pPr>
            <a:lvl4pPr marL="2065338" indent="-295275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  <a:cs typeface="+mn-cs"/>
              </a:defRPr>
            </a:lvl4pPr>
            <a:lvl5pPr marL="2654300" indent="-293688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5pPr>
            <a:lvl6pPr marL="3111500" indent="-293688" algn="l" defTabSz="1179513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6pPr>
            <a:lvl7pPr marL="3568700" indent="-293688" algn="l" defTabSz="1179513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7pPr>
            <a:lvl8pPr marL="4025900" indent="-293688" algn="l" defTabSz="1179513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8pPr>
            <a:lvl9pPr marL="4483100" indent="-293688" algn="l" defTabSz="1179513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 eaLnBrk="1" hangingPunct="1"/>
            <a:r>
              <a:rPr lang="it-IT" sz="2400" kern="0" dirty="0"/>
              <a:t>Il Piano è articolato in </a:t>
            </a:r>
            <a:r>
              <a:rPr lang="it-IT" sz="2400" b="1" kern="0" dirty="0"/>
              <a:t>4 Programmi </a:t>
            </a:r>
            <a:r>
              <a:rPr lang="it-IT" sz="2400" kern="0" dirty="0"/>
              <a:t>a loro volta articolati in</a:t>
            </a:r>
            <a:r>
              <a:rPr lang="it-IT" sz="2400" b="1" kern="0" dirty="0"/>
              <a:t> 28 Progetti e 98 Obiettivi/azioni che andranno intraprese per Aree di Delega</a:t>
            </a:r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3283918" y="8698160"/>
            <a:ext cx="6048672" cy="45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b="1" dirty="0">
                <a:latin typeface="+mj-lt"/>
              </a:rPr>
              <a:t>Albero delle performance</a:t>
            </a:r>
            <a:endParaRPr lang="en-US" b="1" dirty="0">
              <a:latin typeface="+mj-lt"/>
            </a:endParaRPr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>
            <a:off x="1915766" y="9157503"/>
            <a:ext cx="68298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 dirty="0"/>
          </a:p>
        </p:txBody>
      </p:sp>
      <p:grpSp>
        <p:nvGrpSpPr>
          <p:cNvPr id="10" name="Group 1"/>
          <p:cNvGrpSpPr/>
          <p:nvPr/>
        </p:nvGrpSpPr>
        <p:grpSpPr>
          <a:xfrm>
            <a:off x="1195686" y="2822238"/>
            <a:ext cx="7232237" cy="4138690"/>
            <a:chOff x="1600863" y="2532081"/>
            <a:chExt cx="6217953" cy="3075713"/>
          </a:xfrm>
        </p:grpSpPr>
        <p:sp>
          <p:nvSpPr>
            <p:cNvPr id="11" name="Freeform 4"/>
            <p:cNvSpPr>
              <a:spLocks/>
            </p:cNvSpPr>
            <p:nvPr/>
          </p:nvSpPr>
          <p:spPr bwMode="auto">
            <a:xfrm>
              <a:off x="3275012" y="2967781"/>
              <a:ext cx="842963" cy="742950"/>
            </a:xfrm>
            <a:custGeom>
              <a:avLst/>
              <a:gdLst>
                <a:gd name="T0" fmla="*/ 307 w 629"/>
                <a:gd name="T1" fmla="*/ 0 h 529"/>
                <a:gd name="T2" fmla="*/ 0 w 629"/>
                <a:gd name="T3" fmla="*/ 529 h 529"/>
                <a:gd name="T4" fmla="*/ 629 w 629"/>
                <a:gd name="T5" fmla="*/ 528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9" h="529">
                  <a:moveTo>
                    <a:pt x="307" y="0"/>
                  </a:moveTo>
                  <a:lnTo>
                    <a:pt x="0" y="529"/>
                  </a:lnTo>
                  <a:lnTo>
                    <a:pt x="629" y="528"/>
                  </a:lnTo>
                </a:path>
              </a:pathLst>
            </a:custGeom>
            <a:noFill/>
            <a:ln w="1270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2832100" y="3905994"/>
              <a:ext cx="1727200" cy="741362"/>
            </a:xfrm>
            <a:custGeom>
              <a:avLst/>
              <a:gdLst>
                <a:gd name="T0" fmla="*/ 307 w 1287"/>
                <a:gd name="T1" fmla="*/ 0 h 529"/>
                <a:gd name="T2" fmla="*/ 0 w 1287"/>
                <a:gd name="T3" fmla="*/ 529 h 529"/>
                <a:gd name="T4" fmla="*/ 1287 w 1287"/>
                <a:gd name="T5" fmla="*/ 529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87" h="529">
                  <a:moveTo>
                    <a:pt x="307" y="0"/>
                  </a:moveTo>
                  <a:lnTo>
                    <a:pt x="0" y="529"/>
                  </a:lnTo>
                  <a:lnTo>
                    <a:pt x="1287" y="529"/>
                  </a:ln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2390775" y="4866431"/>
              <a:ext cx="2613025" cy="741363"/>
            </a:xfrm>
            <a:custGeom>
              <a:avLst/>
              <a:gdLst>
                <a:gd name="T0" fmla="*/ 307 w 1947"/>
                <a:gd name="T1" fmla="*/ 0 h 529"/>
                <a:gd name="T2" fmla="*/ 0 w 1947"/>
                <a:gd name="T3" fmla="*/ 529 h 529"/>
                <a:gd name="T4" fmla="*/ 1947 w 1947"/>
                <a:gd name="T5" fmla="*/ 529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7" h="529">
                  <a:moveTo>
                    <a:pt x="307" y="0"/>
                  </a:moveTo>
                  <a:lnTo>
                    <a:pt x="0" y="529"/>
                  </a:lnTo>
                  <a:lnTo>
                    <a:pt x="1947" y="529"/>
                  </a:lnTo>
                </a:path>
              </a:pathLst>
            </a:custGeom>
            <a:solidFill>
              <a:srgbClr val="CCCCFF"/>
            </a:solidFill>
            <a:ln w="1905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it-IT"/>
            </a:p>
          </p:txBody>
        </p:sp>
        <p:sp>
          <p:nvSpPr>
            <p:cNvPr id="14" name="AutoShape 8"/>
            <p:cNvSpPr>
              <a:spLocks noChangeArrowheads="1"/>
            </p:cNvSpPr>
            <p:nvPr/>
          </p:nvSpPr>
          <p:spPr bwMode="auto">
            <a:xfrm flipV="1">
              <a:off x="2833687" y="3917106"/>
              <a:ext cx="1725613" cy="730250"/>
            </a:xfrm>
            <a:custGeom>
              <a:avLst/>
              <a:gdLst>
                <a:gd name="G0" fmla="+- 5025 0 0"/>
                <a:gd name="G1" fmla="+- 21600 0 5025"/>
                <a:gd name="G2" fmla="*/ 5025 1 2"/>
                <a:gd name="G3" fmla="+- 21600 0 G2"/>
                <a:gd name="G4" fmla="+/ 5025 21600 2"/>
                <a:gd name="G5" fmla="+/ G1 0 2"/>
                <a:gd name="G6" fmla="*/ 21600 21600 5025"/>
                <a:gd name="G7" fmla="*/ G6 1 2"/>
                <a:gd name="G8" fmla="+- 21600 0 G7"/>
                <a:gd name="G9" fmla="*/ 21600 1 2"/>
                <a:gd name="G10" fmla="+- 5025 0 G9"/>
                <a:gd name="G11" fmla="?: G10 G8 0"/>
                <a:gd name="G12" fmla="?: G10 G7 21600"/>
                <a:gd name="T0" fmla="*/ 19087 w 21600"/>
                <a:gd name="T1" fmla="*/ 10800 h 21600"/>
                <a:gd name="T2" fmla="*/ 10800 w 21600"/>
                <a:gd name="T3" fmla="*/ 21600 h 21600"/>
                <a:gd name="T4" fmla="*/ 2513 w 21600"/>
                <a:gd name="T5" fmla="*/ 10800 h 21600"/>
                <a:gd name="T6" fmla="*/ 10800 w 21600"/>
                <a:gd name="T7" fmla="*/ 0 h 21600"/>
                <a:gd name="T8" fmla="*/ 4313 w 21600"/>
                <a:gd name="T9" fmla="*/ 4313 h 21600"/>
                <a:gd name="T10" fmla="*/ 17287 w 21600"/>
                <a:gd name="T11" fmla="*/ 1728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025" y="21600"/>
                  </a:lnTo>
                  <a:lnTo>
                    <a:pt x="16575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it-IT"/>
            </a:p>
          </p:txBody>
        </p:sp>
        <p:sp>
          <p:nvSpPr>
            <p:cNvPr id="15" name="AutoShape 9"/>
            <p:cNvSpPr>
              <a:spLocks noChangeArrowheads="1"/>
            </p:cNvSpPr>
            <p:nvPr/>
          </p:nvSpPr>
          <p:spPr bwMode="auto">
            <a:xfrm flipV="1">
              <a:off x="2395537" y="4872781"/>
              <a:ext cx="2601913" cy="731838"/>
            </a:xfrm>
            <a:custGeom>
              <a:avLst/>
              <a:gdLst>
                <a:gd name="G0" fmla="+- 3341 0 0"/>
                <a:gd name="G1" fmla="+- 21600 0 3341"/>
                <a:gd name="G2" fmla="*/ 3341 1 2"/>
                <a:gd name="G3" fmla="+- 21600 0 G2"/>
                <a:gd name="G4" fmla="+/ 3341 21600 2"/>
                <a:gd name="G5" fmla="+/ G1 0 2"/>
                <a:gd name="G6" fmla="*/ 21600 21600 3341"/>
                <a:gd name="G7" fmla="*/ G6 1 2"/>
                <a:gd name="G8" fmla="+- 21600 0 G7"/>
                <a:gd name="G9" fmla="*/ 21600 1 2"/>
                <a:gd name="G10" fmla="+- 3341 0 G9"/>
                <a:gd name="G11" fmla="?: G10 G8 0"/>
                <a:gd name="G12" fmla="?: G10 G7 21600"/>
                <a:gd name="T0" fmla="*/ 19929 w 21600"/>
                <a:gd name="T1" fmla="*/ 10800 h 21600"/>
                <a:gd name="T2" fmla="*/ 10800 w 21600"/>
                <a:gd name="T3" fmla="*/ 21600 h 21600"/>
                <a:gd name="T4" fmla="*/ 1671 w 21600"/>
                <a:gd name="T5" fmla="*/ 10800 h 21600"/>
                <a:gd name="T6" fmla="*/ 10800 w 21600"/>
                <a:gd name="T7" fmla="*/ 0 h 21600"/>
                <a:gd name="T8" fmla="*/ 3471 w 21600"/>
                <a:gd name="T9" fmla="*/ 3471 h 21600"/>
                <a:gd name="T10" fmla="*/ 18129 w 21600"/>
                <a:gd name="T11" fmla="*/ 181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341" y="21600"/>
                  </a:lnTo>
                  <a:lnTo>
                    <a:pt x="18259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it-IT"/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>
              <a:off x="3286125" y="2958256"/>
              <a:ext cx="820737" cy="738188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lumMod val="50000"/>
                <a:lumOff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endParaRPr lang="it-IT" sz="2000"/>
            </a:p>
          </p:txBody>
        </p:sp>
        <p:grpSp>
          <p:nvGrpSpPr>
            <p:cNvPr id="17" name="Group 12"/>
            <p:cNvGrpSpPr>
              <a:grpSpLocks/>
            </p:cNvGrpSpPr>
            <p:nvPr/>
          </p:nvGrpSpPr>
          <p:grpSpPr bwMode="auto">
            <a:xfrm>
              <a:off x="5487987" y="2930064"/>
              <a:ext cx="269875" cy="735013"/>
              <a:chOff x="464" y="1501"/>
              <a:chExt cx="240" cy="480"/>
            </a:xfrm>
          </p:grpSpPr>
          <p:sp>
            <p:nvSpPr>
              <p:cNvPr id="34" name="Bracket"/>
              <p:cNvSpPr>
                <a:spLocks/>
              </p:cNvSpPr>
              <p:nvPr/>
            </p:nvSpPr>
            <p:spPr bwMode="auto">
              <a:xfrm>
                <a:off x="464" y="1501"/>
                <a:ext cx="96" cy="480"/>
              </a:xfrm>
              <a:prstGeom prst="rightBracket">
                <a:avLst>
                  <a:gd name="adj" fmla="val 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it-IT"/>
              </a:p>
            </p:txBody>
          </p:sp>
          <p:sp>
            <p:nvSpPr>
              <p:cNvPr id="35" name="ArrowLine"/>
              <p:cNvSpPr>
                <a:spLocks noChangeShapeType="1"/>
              </p:cNvSpPr>
              <p:nvPr/>
            </p:nvSpPr>
            <p:spPr bwMode="auto">
              <a:xfrm>
                <a:off x="560" y="1741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it-IT"/>
              </a:p>
            </p:txBody>
          </p:sp>
        </p:grpSp>
        <p:grpSp>
          <p:nvGrpSpPr>
            <p:cNvPr id="18" name="Group 15"/>
            <p:cNvGrpSpPr>
              <a:grpSpLocks/>
            </p:cNvGrpSpPr>
            <p:nvPr/>
          </p:nvGrpSpPr>
          <p:grpSpPr bwMode="auto">
            <a:xfrm>
              <a:off x="5487987" y="3884383"/>
              <a:ext cx="269875" cy="731837"/>
              <a:chOff x="464" y="1501"/>
              <a:chExt cx="240" cy="480"/>
            </a:xfrm>
          </p:grpSpPr>
          <p:sp>
            <p:nvSpPr>
              <p:cNvPr id="32" name="Bracket"/>
              <p:cNvSpPr>
                <a:spLocks/>
              </p:cNvSpPr>
              <p:nvPr/>
            </p:nvSpPr>
            <p:spPr bwMode="auto">
              <a:xfrm>
                <a:off x="464" y="1501"/>
                <a:ext cx="96" cy="480"/>
              </a:xfrm>
              <a:prstGeom prst="rightBracket">
                <a:avLst>
                  <a:gd name="adj" fmla="val 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it-IT"/>
              </a:p>
            </p:txBody>
          </p:sp>
          <p:sp>
            <p:nvSpPr>
              <p:cNvPr id="33" name="ArrowLine"/>
              <p:cNvSpPr>
                <a:spLocks noChangeShapeType="1"/>
              </p:cNvSpPr>
              <p:nvPr/>
            </p:nvSpPr>
            <p:spPr bwMode="auto">
              <a:xfrm>
                <a:off x="560" y="1741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it-IT"/>
              </a:p>
            </p:txBody>
          </p:sp>
        </p:grpSp>
        <p:grpSp>
          <p:nvGrpSpPr>
            <p:cNvPr id="19" name="Group 18"/>
            <p:cNvGrpSpPr>
              <a:grpSpLocks/>
            </p:cNvGrpSpPr>
            <p:nvPr/>
          </p:nvGrpSpPr>
          <p:grpSpPr bwMode="auto">
            <a:xfrm>
              <a:off x="5487987" y="4819189"/>
              <a:ext cx="269875" cy="735013"/>
              <a:chOff x="464" y="1501"/>
              <a:chExt cx="240" cy="480"/>
            </a:xfrm>
          </p:grpSpPr>
          <p:sp>
            <p:nvSpPr>
              <p:cNvPr id="30" name="Bracket"/>
              <p:cNvSpPr>
                <a:spLocks/>
              </p:cNvSpPr>
              <p:nvPr/>
            </p:nvSpPr>
            <p:spPr bwMode="auto">
              <a:xfrm>
                <a:off x="464" y="1501"/>
                <a:ext cx="96" cy="480"/>
              </a:xfrm>
              <a:prstGeom prst="rightBracket">
                <a:avLst>
                  <a:gd name="adj" fmla="val 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it-IT"/>
              </a:p>
            </p:txBody>
          </p:sp>
          <p:sp>
            <p:nvSpPr>
              <p:cNvPr id="31" name="ArrowLine"/>
              <p:cNvSpPr>
                <a:spLocks noChangeShapeType="1"/>
              </p:cNvSpPr>
              <p:nvPr/>
            </p:nvSpPr>
            <p:spPr bwMode="auto">
              <a:xfrm>
                <a:off x="560" y="1741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endParaRPr lang="it-IT"/>
              </a:p>
            </p:txBody>
          </p:sp>
        </p:grp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2123166" y="2848464"/>
              <a:ext cx="46370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 dirty="0"/>
            </a:p>
          </p:txBody>
        </p:sp>
        <p:sp>
          <p:nvSpPr>
            <p:cNvPr id="21" name="Text Box 25"/>
            <p:cNvSpPr txBox="1">
              <a:spLocks noChangeArrowheads="1"/>
            </p:cNvSpPr>
            <p:nvPr/>
          </p:nvSpPr>
          <p:spPr bwMode="auto">
            <a:xfrm>
              <a:off x="1600863" y="2532081"/>
              <a:ext cx="4016247" cy="297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sz="2000" b="1" dirty="0">
                  <a:latin typeface="+mj-lt"/>
                </a:rPr>
                <a:t>Albero delle performance</a:t>
              </a:r>
              <a:endParaRPr lang="en-US" sz="2000" b="1" dirty="0">
                <a:latin typeface="+mj-lt"/>
              </a:endParaRPr>
            </a:p>
          </p:txBody>
        </p:sp>
        <p:sp>
          <p:nvSpPr>
            <p:cNvPr id="22" name="Line 32"/>
            <p:cNvSpPr>
              <a:spLocks noChangeShapeType="1"/>
            </p:cNvSpPr>
            <p:nvPr/>
          </p:nvSpPr>
          <p:spPr bwMode="auto">
            <a:xfrm>
              <a:off x="5770562" y="4878462"/>
              <a:ext cx="1406525" cy="0"/>
            </a:xfrm>
            <a:prstGeom prst="line">
              <a:avLst/>
            </a:prstGeom>
            <a:noFill/>
            <a:ln w="31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5791200" y="3123191"/>
              <a:ext cx="1671637" cy="268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dirty="0">
                  <a:latin typeface="+mj-lt"/>
                </a:rPr>
                <a:t>Programmi</a:t>
              </a:r>
              <a:endParaRPr lang="en-US" i="1" dirty="0">
                <a:latin typeface="+mj-lt"/>
              </a:endParaRPr>
            </a:p>
          </p:txBody>
        </p:sp>
        <p:sp>
          <p:nvSpPr>
            <p:cNvPr id="24" name="Text Box 35"/>
            <p:cNvSpPr txBox="1">
              <a:spLocks noChangeArrowheads="1"/>
            </p:cNvSpPr>
            <p:nvPr/>
          </p:nvSpPr>
          <p:spPr bwMode="auto">
            <a:xfrm>
              <a:off x="5791200" y="5042963"/>
              <a:ext cx="2027616" cy="337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dirty="0">
                  <a:latin typeface="+mj-lt"/>
                </a:rPr>
                <a:t>Obiettivi/azioni</a:t>
              </a:r>
              <a:endParaRPr lang="en-US" dirty="0">
                <a:latin typeface="+mj-lt"/>
              </a:endParaRPr>
            </a:p>
          </p:txBody>
        </p:sp>
        <p:sp>
          <p:nvSpPr>
            <p:cNvPr id="25" name="Text Box 40"/>
            <p:cNvSpPr txBox="1">
              <a:spLocks noChangeArrowheads="1"/>
            </p:cNvSpPr>
            <p:nvPr/>
          </p:nvSpPr>
          <p:spPr bwMode="auto">
            <a:xfrm>
              <a:off x="5791200" y="4103341"/>
              <a:ext cx="1268412" cy="268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dirty="0">
                  <a:latin typeface="+mj-lt"/>
                </a:rPr>
                <a:t>Progetti</a:t>
              </a:r>
              <a:endParaRPr lang="en-US" dirty="0">
                <a:latin typeface="+mj-lt"/>
              </a:endParaRPr>
            </a:p>
          </p:txBody>
        </p:sp>
        <p:sp>
          <p:nvSpPr>
            <p:cNvPr id="26" name="Line 41"/>
            <p:cNvSpPr>
              <a:spLocks noChangeShapeType="1"/>
            </p:cNvSpPr>
            <p:nvPr/>
          </p:nvSpPr>
          <p:spPr bwMode="auto">
            <a:xfrm>
              <a:off x="5770562" y="3907218"/>
              <a:ext cx="1289050" cy="0"/>
            </a:xfrm>
            <a:prstGeom prst="line">
              <a:avLst/>
            </a:prstGeom>
            <a:noFill/>
            <a:ln w="31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7" name="Text Box 42"/>
            <p:cNvSpPr txBox="1">
              <a:spLocks noChangeArrowheads="1"/>
            </p:cNvSpPr>
            <p:nvPr/>
          </p:nvSpPr>
          <p:spPr bwMode="auto">
            <a:xfrm>
              <a:off x="3265487" y="4147294"/>
              <a:ext cx="788988" cy="201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1" hangingPunct="1"/>
              <a:r>
                <a:rPr lang="it-IT" b="1" dirty="0">
                  <a:latin typeface="+mj-lt"/>
                </a:rPr>
                <a:t>28</a:t>
              </a:r>
            </a:p>
          </p:txBody>
        </p:sp>
        <p:sp>
          <p:nvSpPr>
            <p:cNvPr id="28" name="Text Box 43"/>
            <p:cNvSpPr txBox="1">
              <a:spLocks noChangeArrowheads="1"/>
            </p:cNvSpPr>
            <p:nvPr/>
          </p:nvSpPr>
          <p:spPr bwMode="auto">
            <a:xfrm>
              <a:off x="2979737" y="5129956"/>
              <a:ext cx="1358900" cy="201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1" hangingPunct="1"/>
              <a:r>
                <a:rPr lang="it-IT" b="1" dirty="0">
                  <a:latin typeface="+mj-lt"/>
                </a:rPr>
                <a:t>98</a:t>
              </a:r>
            </a:p>
          </p:txBody>
        </p:sp>
        <p:sp>
          <p:nvSpPr>
            <p:cNvPr id="29" name="Text Box 45"/>
            <p:cNvSpPr txBox="1">
              <a:spLocks noChangeArrowheads="1"/>
            </p:cNvSpPr>
            <p:nvPr/>
          </p:nvSpPr>
          <p:spPr bwMode="auto">
            <a:xfrm>
              <a:off x="3298825" y="3385294"/>
              <a:ext cx="788987" cy="201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1" hangingPunct="1"/>
              <a:r>
                <a:rPr lang="it-IT" b="1" dirty="0">
                  <a:latin typeface="+mj-lt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63301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5800" y="1065312"/>
            <a:ext cx="1205266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I programmi</a:t>
            </a: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xmlns="" val="2700215841"/>
              </p:ext>
            </p:extLst>
          </p:nvPr>
        </p:nvGraphicFramePr>
        <p:xfrm>
          <a:off x="685800" y="2073424"/>
          <a:ext cx="10014942" cy="4605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4648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46268" y="1084155"/>
            <a:ext cx="3506050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I Progetti </a:t>
            </a: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xmlns="" val="2258139586"/>
              </p:ext>
            </p:extLst>
          </p:nvPr>
        </p:nvGraphicFramePr>
        <p:xfrm>
          <a:off x="187574" y="2001416"/>
          <a:ext cx="11161240" cy="5485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77756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41965" y="1137320"/>
            <a:ext cx="8258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i="1" dirty="0">
                <a:solidFill>
                  <a:schemeClr val="bg1"/>
                </a:solidFill>
              </a:rPr>
              <a:t>La filosofia ispiratrice del PDO</a:t>
            </a:r>
          </a:p>
        </p:txBody>
      </p:sp>
      <p:sp>
        <p:nvSpPr>
          <p:cNvPr id="2" name="Rettangolo 1"/>
          <p:cNvSpPr/>
          <p:nvPr/>
        </p:nvSpPr>
        <p:spPr>
          <a:xfrm>
            <a:off x="115566" y="2001416"/>
            <a:ext cx="119533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Con l’adozione del Piano degli Obiettivi di Mandato, il CN ha voluto imprimere una spinta verso progetti strategici e strutturali che mirano a realizzare: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un nuovo posizionamento della professione, capace di offrire servizi a 360°. Vanno in questa direzione i progetti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Saf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, Rete del valore e mutamento studio professionale, fatturazione elettronica e certificazione processi;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azioni di investimento per il presidio di aree strategiche (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sovrainindebitamento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, reti professionali crisi d'impresa ed amministrazione giudiziaria,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Npl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e procedure esecutive, internazionalizzazione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Pmi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e professione);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una sinergia con il sistema delle Casse, anche al fine di assicurare il supporto adeguato ( anche finanziario) ai piani strategici;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razionalizzazione ed il potenziamento della struttura del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Cn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e del sistema Ordini;</a:t>
            </a:r>
          </a:p>
        </p:txBody>
      </p:sp>
    </p:spTree>
    <p:extLst>
      <p:ext uri="{BB962C8B-B14F-4D97-AF65-F5344CB8AC3E}">
        <p14:creationId xmlns:p14="http://schemas.microsoft.com/office/powerpoint/2010/main" xmlns="" val="3043228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41965" y="1137320"/>
            <a:ext cx="8258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i="1" dirty="0">
                <a:solidFill>
                  <a:schemeClr val="bg1"/>
                </a:solidFill>
              </a:rPr>
              <a:t>La filosofia ispiratrice del PDO</a:t>
            </a:r>
          </a:p>
        </p:txBody>
      </p:sp>
      <p:sp>
        <p:nvSpPr>
          <p:cNvPr id="2" name="Rettangolo 1"/>
          <p:cNvSpPr/>
          <p:nvPr/>
        </p:nvSpPr>
        <p:spPr>
          <a:xfrm>
            <a:off x="187574" y="2217440"/>
            <a:ext cx="11953328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 startAt="5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una politica di gestione delle partecipate (in particolare per quelle controllate al 100 %) finalizzata ad un ulteriore efficientamento in linea con le previsioni normative. La programmazione ed il controllo saranno sinergici e con caratteristiche proprie degli organismi in House; il controllo analogo sarà regolato alla luce delle linee guida che saranno emanate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dall’Anac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per l’iscrizione delle società in house all'elenco di all'art. 192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dgls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50/2016. Per quanto concerne la Fondazione, la mission sarà incentrata, con evidente potenziamento, sull'attività di ricerca ( sia di base che applicata);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 startAt="5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difesa della professione da abusivi, da incursioni di altre professioni (V. Consulenti del lavoro), dalla azione prevaricatrice degli uffici periferici delle amministrazioni pubbliche;</a:t>
            </a:r>
          </a:p>
          <a:p>
            <a:pPr marL="45720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arenR" startAt="5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il Knowledge management, in modo da organizzare la comunità degli iscritti in base alla conoscenza ed all’interesse del business d'impresa.</a:t>
            </a:r>
          </a:p>
        </p:txBody>
      </p:sp>
    </p:spTree>
    <p:extLst>
      <p:ext uri="{BB962C8B-B14F-4D97-AF65-F5344CB8AC3E}">
        <p14:creationId xmlns:p14="http://schemas.microsoft.com/office/powerpoint/2010/main" xmlns="" val="1037843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80700" y="790602"/>
            <a:ext cx="9770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i="1" dirty="0">
                <a:solidFill>
                  <a:schemeClr val="bg1"/>
                </a:solidFill>
              </a:rPr>
              <a:t>La misurazione degli obiettivi</a:t>
            </a:r>
            <a:r>
              <a:rPr lang="it-IT" sz="3600" b="1" i="1" dirty="0">
                <a:solidFill>
                  <a:schemeClr val="bg1"/>
                </a:solidFill>
              </a:rPr>
              <a:t> </a:t>
            </a:r>
          </a:p>
          <a:p>
            <a:r>
              <a:rPr lang="it-IT" sz="3200" i="1" dirty="0">
                <a:solidFill>
                  <a:schemeClr val="bg1"/>
                </a:solidFill>
              </a:rPr>
              <a:t>Gli indicatori</a:t>
            </a:r>
            <a:endParaRPr lang="it-IT" sz="3600" i="1" dirty="0">
              <a:solidFill>
                <a:schemeClr val="bg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80700" y="2145432"/>
            <a:ext cx="12446645" cy="45365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>
            <a:lvl1pPr marL="442913" indent="-442913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58850" indent="-368300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600">
                <a:solidFill>
                  <a:schemeClr val="tx1"/>
                </a:solidFill>
                <a:latin typeface="+mn-lt"/>
                <a:cs typeface="+mn-cs"/>
              </a:defRPr>
            </a:lvl2pPr>
            <a:lvl3pPr marL="1474788" indent="-295275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100">
                <a:solidFill>
                  <a:schemeClr val="tx1"/>
                </a:solidFill>
                <a:latin typeface="+mn-lt"/>
                <a:cs typeface="+mn-cs"/>
              </a:defRPr>
            </a:lvl3pPr>
            <a:lvl4pPr marL="2065338" indent="-295275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  <a:cs typeface="+mn-cs"/>
              </a:defRPr>
            </a:lvl4pPr>
            <a:lvl5pPr marL="2654300" indent="-293688" algn="l" defTabSz="117951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5pPr>
            <a:lvl6pPr marL="3111500" indent="-293688" algn="l" defTabSz="1179513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6pPr>
            <a:lvl7pPr marL="3568700" indent="-293688" algn="l" defTabSz="1179513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7pPr>
            <a:lvl8pPr marL="4025900" indent="-293688" algn="l" defTabSz="1179513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8pPr>
            <a:lvl9pPr marL="4483100" indent="-293688" algn="l" defTabSz="1179513" rtl="0" fontAlgn="base">
              <a:spcBef>
                <a:spcPct val="20000"/>
              </a:spcBef>
              <a:spcAft>
                <a:spcPct val="0"/>
              </a:spcAft>
              <a:buChar char="»"/>
              <a:defRPr sz="2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Attraverso gli </a:t>
            </a:r>
            <a:r>
              <a:rPr lang="it-IT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indicatori è possibile </a:t>
            </a: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misurare l’andamento di un determinato fenomeno e valutare il grado di successo e l’adeguatezza delle attività implementate per il raggiungimento dell’obiettivo. Coerentemente con la filosofia ispiratrice, il grado di realizzazione del PDO predisposto dal CNDCEC è rappresentato da </a:t>
            </a:r>
            <a:r>
              <a:rPr lang="it-IT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indicatori interni</a:t>
            </a: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 (che impattano sulla struttura) e da </a:t>
            </a:r>
            <a:r>
              <a:rPr lang="it-IT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indicatori esterni </a:t>
            </a: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(che riguardano gli Ordini e gli iscritti). In particolare, ogni progetto è misurato da uno o più dei seguenti indicatori:</a:t>
            </a:r>
          </a:p>
          <a:p>
            <a:pPr algn="just"/>
            <a:r>
              <a:rPr lang="it-IT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indicatori di processo</a:t>
            </a: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, che misurano l’efficienza (per esempio i tempi medi di evasione di una richiesta, il costo medio per unità di prodotto) e che richiedono rilevazioni tipo carichi di lavoro e contabilità dei costi;</a:t>
            </a:r>
          </a:p>
          <a:p>
            <a:pPr algn="just"/>
            <a:r>
              <a:rPr lang="it-IT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indicatori di </a:t>
            </a:r>
            <a:r>
              <a:rPr lang="it-IT" sz="1800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ouput</a:t>
            </a: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, che  misurano la capacità dell’ente di raggiungere gli obiettivi che si è dato. (es. diversa organizzazione degli uffici);</a:t>
            </a:r>
          </a:p>
          <a:p>
            <a:pPr algn="just"/>
            <a:r>
              <a:rPr lang="it-IT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indicatori di </a:t>
            </a:r>
            <a:r>
              <a:rPr lang="it-IT" sz="1800" b="1" kern="0" dirty="0" err="1"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 che misurano la modificazione del comportamento e/o dello stato dei soggetti beneficiari dell’intervento (es. maggior uso del digitale, aumento specializzazione);</a:t>
            </a:r>
          </a:p>
          <a:p>
            <a:pPr algn="just"/>
            <a:r>
              <a:rPr lang="it-IT" sz="1800" b="1" kern="0" dirty="0">
                <a:latin typeface="Arial" panose="020B0604020202020204" pitchFamily="34" charset="0"/>
                <a:cs typeface="Arial" panose="020B0604020202020204" pitchFamily="34" charset="0"/>
              </a:rPr>
              <a:t>Indicatori di impatto (impact), che </a:t>
            </a: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misurano quanto le attività realizzate hanno effettivamente influito nel modificare la situazione indesiderata (es. minori oneri, aumento reddito medio).</a:t>
            </a:r>
          </a:p>
          <a:p>
            <a:pPr marL="0" indent="0" algn="just">
              <a:buFontTx/>
              <a:buNone/>
            </a:pP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Tali indicatori, associati a indicatori di efficienza gestionale e produttiva, costituiscono, quindi, la base per la valutazione del grado di raggiungimento degli obiettivi e dell’intero ciclo delle performance.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endParaRPr lang="it-IT" sz="2400" kern="0" dirty="0"/>
          </a:p>
        </p:txBody>
      </p:sp>
    </p:spTree>
    <p:extLst>
      <p:ext uri="{BB962C8B-B14F-4D97-AF65-F5344CB8AC3E}">
        <p14:creationId xmlns:p14="http://schemas.microsoft.com/office/powerpoint/2010/main" xmlns="" val="2684210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ubtitle 2"/>
          <p:cNvSpPr>
            <a:spLocks noGrp="1"/>
          </p:cNvSpPr>
          <p:nvPr>
            <p:ph sz="quarter" idx="15"/>
          </p:nvPr>
        </p:nvSpPr>
        <p:spPr bwMode="auto">
          <a:xfrm>
            <a:off x="187574" y="2327852"/>
            <a:ext cx="10895506" cy="39940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just"/>
            <a:r>
              <a:rPr lang="it-IT" sz="2400" b="1" dirty="0"/>
              <a:t>indicatori di </a:t>
            </a:r>
            <a:r>
              <a:rPr lang="it-IT" sz="2400" b="1" dirty="0" err="1"/>
              <a:t>outcome</a:t>
            </a:r>
            <a:r>
              <a:rPr lang="it-IT" sz="2400" dirty="0"/>
              <a:t> che misurano la modificazione del comportamento e/o dello stato dei soggetti beneficiari dell’intervento (es. maggior uso del digitale, aumento specializzazione);</a:t>
            </a:r>
          </a:p>
          <a:p>
            <a:pPr algn="just"/>
            <a:r>
              <a:rPr lang="it-IT" sz="2400" b="1" dirty="0"/>
              <a:t>Indicatori di impatto (impact), </a:t>
            </a:r>
            <a:r>
              <a:rPr lang="it-IT" sz="2400" dirty="0"/>
              <a:t>che</a:t>
            </a:r>
            <a:r>
              <a:rPr lang="it-IT" sz="2400" b="1" dirty="0"/>
              <a:t> </a:t>
            </a:r>
            <a:r>
              <a:rPr lang="it-IT" sz="2400" dirty="0"/>
              <a:t>misurano quanto le attività realizzate hanno effettivamente influito nel modificare la situazione indesiderata (es. minori oneri, aumento reddito medio).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Tali indicatori, associati a indicatori di efficienza gestionale e produttiva, costituiscono, quindi, la base per la valutazione del grado di raggiungimento degli obiettivi e dell’intero ciclo delle performance.</a:t>
            </a:r>
          </a:p>
          <a:p>
            <a:pPr marL="193046" indent="-193046" algn="just">
              <a:buFont typeface="Arial" panose="020B0604020202020204" pitchFamily="34" charset="0"/>
              <a:buChar char="•"/>
            </a:pP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80700" y="790602"/>
            <a:ext cx="9770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i="1" dirty="0">
                <a:solidFill>
                  <a:schemeClr val="bg1"/>
                </a:solidFill>
              </a:rPr>
              <a:t>La misurazione degli obiettivi</a:t>
            </a:r>
            <a:r>
              <a:rPr lang="it-IT" sz="3600" b="1" i="1" dirty="0">
                <a:solidFill>
                  <a:schemeClr val="bg1"/>
                </a:solidFill>
              </a:rPr>
              <a:t> </a:t>
            </a:r>
          </a:p>
          <a:p>
            <a:r>
              <a:rPr lang="it-IT" sz="3200" i="1" dirty="0">
                <a:solidFill>
                  <a:schemeClr val="bg1"/>
                </a:solidFill>
              </a:rPr>
              <a:t>Gli indicatori</a:t>
            </a:r>
            <a:endParaRPr lang="it-IT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3179712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1795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1795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1421</Words>
  <Application>Microsoft Office PowerPoint</Application>
  <PresentationFormat>Personalizzato</PresentationFormat>
  <Paragraphs>245</Paragraphs>
  <Slides>19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Company>MAP Servizi S.r.l.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mastrogiacomo</dc:creator>
  <cp:lastModifiedBy>sistema</cp:lastModifiedBy>
  <cp:revision>252</cp:revision>
  <cp:lastPrinted>2017-03-23T08:27:30Z</cp:lastPrinted>
  <dcterms:created xsi:type="dcterms:W3CDTF">2011-01-27T10:33:17Z</dcterms:created>
  <dcterms:modified xsi:type="dcterms:W3CDTF">2017-07-28T10:50:58Z</dcterms:modified>
</cp:coreProperties>
</file>