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329" r:id="rId2"/>
    <p:sldId id="317" r:id="rId3"/>
    <p:sldId id="318" r:id="rId4"/>
    <p:sldId id="327" r:id="rId5"/>
    <p:sldId id="330" r:id="rId6"/>
    <p:sldId id="331" r:id="rId7"/>
    <p:sldId id="333" r:id="rId8"/>
    <p:sldId id="332" r:id="rId9"/>
    <p:sldId id="335" r:id="rId10"/>
    <p:sldId id="334" r:id="rId11"/>
  </p:sldIdLst>
  <p:sldSz cx="13336588" cy="7315200"/>
  <p:notesSz cx="6797675" cy="9931400"/>
  <p:defaultTextStyle>
    <a:defPPr>
      <a:defRPr lang="it-IT"/>
    </a:defPPr>
    <a:lvl1pPr algn="l" rtl="0" fontAlgn="base">
      <a:spcBef>
        <a:spcPct val="0"/>
      </a:spcBef>
      <a:spcAft>
        <a:spcPct val="0"/>
      </a:spcAft>
      <a:defRPr sz="2300" kern="1200">
        <a:solidFill>
          <a:schemeClr val="tx1"/>
        </a:solidFill>
        <a:latin typeface="Arial" charset="0"/>
        <a:ea typeface="+mn-ea"/>
        <a:cs typeface="Arial" charset="0"/>
      </a:defRPr>
    </a:lvl1pPr>
    <a:lvl2pPr marL="457200" algn="l" rtl="0" fontAlgn="base">
      <a:spcBef>
        <a:spcPct val="0"/>
      </a:spcBef>
      <a:spcAft>
        <a:spcPct val="0"/>
      </a:spcAft>
      <a:defRPr sz="2300" kern="1200">
        <a:solidFill>
          <a:schemeClr val="tx1"/>
        </a:solidFill>
        <a:latin typeface="Arial" charset="0"/>
        <a:ea typeface="+mn-ea"/>
        <a:cs typeface="Arial" charset="0"/>
      </a:defRPr>
    </a:lvl2pPr>
    <a:lvl3pPr marL="914400" algn="l" rtl="0" fontAlgn="base">
      <a:spcBef>
        <a:spcPct val="0"/>
      </a:spcBef>
      <a:spcAft>
        <a:spcPct val="0"/>
      </a:spcAft>
      <a:defRPr sz="2300" kern="1200">
        <a:solidFill>
          <a:schemeClr val="tx1"/>
        </a:solidFill>
        <a:latin typeface="Arial" charset="0"/>
        <a:ea typeface="+mn-ea"/>
        <a:cs typeface="Arial" charset="0"/>
      </a:defRPr>
    </a:lvl3pPr>
    <a:lvl4pPr marL="1371600" algn="l" rtl="0" fontAlgn="base">
      <a:spcBef>
        <a:spcPct val="0"/>
      </a:spcBef>
      <a:spcAft>
        <a:spcPct val="0"/>
      </a:spcAft>
      <a:defRPr sz="2300" kern="1200">
        <a:solidFill>
          <a:schemeClr val="tx1"/>
        </a:solidFill>
        <a:latin typeface="Arial" charset="0"/>
        <a:ea typeface="+mn-ea"/>
        <a:cs typeface="Arial" charset="0"/>
      </a:defRPr>
    </a:lvl4pPr>
    <a:lvl5pPr marL="1828800" algn="l" rtl="0" fontAlgn="base">
      <a:spcBef>
        <a:spcPct val="0"/>
      </a:spcBef>
      <a:spcAft>
        <a:spcPct val="0"/>
      </a:spcAft>
      <a:defRPr sz="2300" kern="1200">
        <a:solidFill>
          <a:schemeClr val="tx1"/>
        </a:solidFill>
        <a:latin typeface="Arial" charset="0"/>
        <a:ea typeface="+mn-ea"/>
        <a:cs typeface="Arial" charset="0"/>
      </a:defRPr>
    </a:lvl5pPr>
    <a:lvl6pPr marL="2286000" algn="l" defTabSz="914400" rtl="0" eaLnBrk="1" latinLnBrk="0" hangingPunct="1">
      <a:defRPr sz="2300" kern="1200">
        <a:solidFill>
          <a:schemeClr val="tx1"/>
        </a:solidFill>
        <a:latin typeface="Arial" charset="0"/>
        <a:ea typeface="+mn-ea"/>
        <a:cs typeface="Arial" charset="0"/>
      </a:defRPr>
    </a:lvl6pPr>
    <a:lvl7pPr marL="2743200" algn="l" defTabSz="914400" rtl="0" eaLnBrk="1" latinLnBrk="0" hangingPunct="1">
      <a:defRPr sz="2300" kern="1200">
        <a:solidFill>
          <a:schemeClr val="tx1"/>
        </a:solidFill>
        <a:latin typeface="Arial" charset="0"/>
        <a:ea typeface="+mn-ea"/>
        <a:cs typeface="Arial" charset="0"/>
      </a:defRPr>
    </a:lvl7pPr>
    <a:lvl8pPr marL="3200400" algn="l" defTabSz="914400" rtl="0" eaLnBrk="1" latinLnBrk="0" hangingPunct="1">
      <a:defRPr sz="2300" kern="1200">
        <a:solidFill>
          <a:schemeClr val="tx1"/>
        </a:solidFill>
        <a:latin typeface="Arial" charset="0"/>
        <a:ea typeface="+mn-ea"/>
        <a:cs typeface="Arial" charset="0"/>
      </a:defRPr>
    </a:lvl8pPr>
    <a:lvl9pPr marL="3657600" algn="l" defTabSz="914400" rtl="0" eaLnBrk="1" latinLnBrk="0" hangingPunct="1">
      <a:defRPr sz="23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304">
          <p15:clr>
            <a:srgbClr val="A4A3A4"/>
          </p15:clr>
        </p15:guide>
        <p15:guide id="2" pos="4201">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DDDDD"/>
    <a:srgbClr val="606060"/>
    <a:srgbClr val="F5F5F5"/>
    <a:srgbClr val="1B75BC"/>
    <a:srgbClr val="D712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491" autoAdjust="0"/>
    <p:restoredTop sz="96405" autoAdjust="0"/>
  </p:normalViewPr>
  <p:slideViewPr>
    <p:cSldViewPr>
      <p:cViewPr varScale="1">
        <p:scale>
          <a:sx n="79" d="100"/>
          <a:sy n="79" d="100"/>
        </p:scale>
        <p:origin x="-114" y="-444"/>
      </p:cViewPr>
      <p:guideLst>
        <p:guide orient="horz" pos="2304"/>
        <p:guide pos="4201"/>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2958"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7126"/>
          </a:xfrm>
          <a:prstGeom prst="rect">
            <a:avLst/>
          </a:prstGeom>
        </p:spPr>
        <p:txBody>
          <a:bodyPr vert="horz" lIns="91440" tIns="45720" rIns="91440" bIns="45720" rtlCol="0"/>
          <a:lstStyle>
            <a:lvl1pPr algn="r">
              <a:defRPr sz="1200"/>
            </a:lvl1pPr>
          </a:lstStyle>
          <a:p>
            <a:fld id="{36BDB773-5894-40E7-8BE7-12D8323E2677}" type="datetimeFigureOut">
              <a:rPr lang="it-IT" smtClean="0"/>
              <a:pPr/>
              <a:t>28/07/2017</a:t>
            </a:fld>
            <a:endParaRPr lang="it-IT"/>
          </a:p>
        </p:txBody>
      </p:sp>
      <p:sp>
        <p:nvSpPr>
          <p:cNvPr id="4" name="Segnaposto piè di pagina 3"/>
          <p:cNvSpPr>
            <a:spLocks noGrp="1"/>
          </p:cNvSpPr>
          <p:nvPr>
            <p:ph type="ftr" sz="quarter" idx="2"/>
          </p:nvPr>
        </p:nvSpPr>
        <p:spPr>
          <a:xfrm>
            <a:off x="0" y="9434274"/>
            <a:ext cx="2946400" cy="497126"/>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34274"/>
            <a:ext cx="2946400" cy="497126"/>
          </a:xfrm>
          <a:prstGeom prst="rect">
            <a:avLst/>
          </a:prstGeom>
        </p:spPr>
        <p:txBody>
          <a:bodyPr vert="horz" lIns="91440" tIns="45720" rIns="91440" bIns="45720" rtlCol="0" anchor="b"/>
          <a:lstStyle>
            <a:lvl1pPr algn="r">
              <a:defRPr sz="1200"/>
            </a:lvl1pPr>
          </a:lstStyle>
          <a:p>
            <a:fld id="{8211965E-6A05-4126-8C3C-B017E8DFA45B}" type="slidenum">
              <a:rPr lang="it-IT" smtClean="0"/>
              <a:pPr/>
              <a:t>‹N›</a:t>
            </a:fld>
            <a:endParaRPr lang="it-IT"/>
          </a:p>
        </p:txBody>
      </p:sp>
    </p:spTree>
    <p:extLst>
      <p:ext uri="{BB962C8B-B14F-4D97-AF65-F5344CB8AC3E}">
        <p14:creationId xmlns:p14="http://schemas.microsoft.com/office/powerpoint/2010/main" xmlns="" val="37299452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712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7126"/>
          </a:xfrm>
          <a:prstGeom prst="rect">
            <a:avLst/>
          </a:prstGeom>
        </p:spPr>
        <p:txBody>
          <a:bodyPr vert="horz" lIns="91440" tIns="45720" rIns="91440" bIns="45720" rtlCol="0"/>
          <a:lstStyle>
            <a:lvl1pPr algn="r">
              <a:defRPr sz="1200"/>
            </a:lvl1pPr>
          </a:lstStyle>
          <a:p>
            <a:fld id="{D6298EA4-05D1-43DB-BC9C-2728FA99B909}" type="datetimeFigureOut">
              <a:rPr lang="it-IT" smtClean="0"/>
              <a:pPr/>
              <a:t>28/07/2017</a:t>
            </a:fld>
            <a:endParaRPr lang="it-IT"/>
          </a:p>
        </p:txBody>
      </p:sp>
      <p:sp>
        <p:nvSpPr>
          <p:cNvPr id="4" name="Segnaposto immagine diapositiva 3"/>
          <p:cNvSpPr>
            <a:spLocks noGrp="1" noRot="1" noChangeAspect="1"/>
          </p:cNvSpPr>
          <p:nvPr>
            <p:ph type="sldImg" idx="2"/>
          </p:nvPr>
        </p:nvSpPr>
        <p:spPr>
          <a:xfrm>
            <a:off x="4763" y="744538"/>
            <a:ext cx="6788150" cy="3724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7137"/>
            <a:ext cx="5438775" cy="446936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2687"/>
            <a:ext cx="2946400" cy="49712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32687"/>
            <a:ext cx="2946400" cy="497125"/>
          </a:xfrm>
          <a:prstGeom prst="rect">
            <a:avLst/>
          </a:prstGeom>
        </p:spPr>
        <p:txBody>
          <a:bodyPr vert="horz" lIns="91440" tIns="45720" rIns="91440" bIns="45720" rtlCol="0" anchor="b"/>
          <a:lstStyle>
            <a:lvl1pPr algn="r">
              <a:defRPr sz="1200"/>
            </a:lvl1pPr>
          </a:lstStyle>
          <a:p>
            <a:fld id="{B25A572F-C6A1-42BB-9CB1-D260B00AEBE1}" type="slidenum">
              <a:rPr lang="it-IT" smtClean="0"/>
              <a:pPr/>
              <a:t>‹N›</a:t>
            </a:fld>
            <a:endParaRPr lang="it-IT"/>
          </a:p>
        </p:txBody>
      </p:sp>
    </p:spTree>
    <p:extLst>
      <p:ext uri="{BB962C8B-B14F-4D97-AF65-F5344CB8AC3E}">
        <p14:creationId xmlns:p14="http://schemas.microsoft.com/office/powerpoint/2010/main" xmlns="" val="31589856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_Diapositiva titolo">
    <p:spTree>
      <p:nvGrpSpPr>
        <p:cNvPr id="1" name=""/>
        <p:cNvGrpSpPr/>
        <p:nvPr/>
      </p:nvGrpSpPr>
      <p:grpSpPr>
        <a:xfrm>
          <a:off x="0" y="0"/>
          <a:ext cx="0" cy="0"/>
          <a:chOff x="0" y="0"/>
          <a:chExt cx="0" cy="0"/>
        </a:xfrm>
      </p:grpSpPr>
      <p:sp>
        <p:nvSpPr>
          <p:cNvPr id="11" name="Rectangle 6"/>
          <p:cNvSpPr>
            <a:spLocks noChangeArrowheads="1"/>
          </p:cNvSpPr>
          <p:nvPr userDrawn="1"/>
        </p:nvSpPr>
        <p:spPr bwMode="auto">
          <a:xfrm>
            <a:off x="560323" y="277707"/>
            <a:ext cx="3588839" cy="1459653"/>
          </a:xfrm>
          <a:prstGeom prst="rect">
            <a:avLst/>
          </a:prstGeom>
          <a:noFill/>
          <a:ln w="9525">
            <a:noFill/>
            <a:miter lim="800000"/>
            <a:headEnd/>
            <a:tailEnd/>
          </a:ln>
        </p:spPr>
        <p:txBody>
          <a:bodyPr wrap="none" lIns="98213" tIns="49107" rIns="98213" bIns="49107" anchor="ctr"/>
          <a:lstStyle/>
          <a:p>
            <a:endParaRPr lang="it-IT" sz="2453"/>
          </a:p>
        </p:txBody>
      </p:sp>
      <p:sp>
        <p:nvSpPr>
          <p:cNvPr id="12" name="Rectangle 1"/>
          <p:cNvSpPr>
            <a:spLocks noChangeArrowheads="1"/>
          </p:cNvSpPr>
          <p:nvPr userDrawn="1"/>
        </p:nvSpPr>
        <p:spPr bwMode="auto">
          <a:xfrm>
            <a:off x="560323" y="277707"/>
            <a:ext cx="3588839" cy="14596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it-IT" altLang="it-IT" sz="2453"/>
          </a:p>
        </p:txBody>
      </p:sp>
      <p:sp>
        <p:nvSpPr>
          <p:cNvPr id="18" name="Rettangolo 17"/>
          <p:cNvSpPr/>
          <p:nvPr userDrawn="1"/>
        </p:nvSpPr>
        <p:spPr>
          <a:xfrm>
            <a:off x="9404350" y="265113"/>
            <a:ext cx="3455988" cy="461665"/>
          </a:xfrm>
          <a:prstGeom prst="rect">
            <a:avLst/>
          </a:prstGeom>
        </p:spPr>
        <p:txBody>
          <a:bodyPr>
            <a:spAutoFit/>
          </a:bodyPr>
          <a:lstStyle/>
          <a:p>
            <a:pPr algn="r">
              <a:defRPr/>
            </a:pPr>
            <a:r>
              <a:rPr lang="it-IT" sz="2400" b="1" dirty="0">
                <a:solidFill>
                  <a:schemeClr val="bg2">
                    <a:lumMod val="75000"/>
                  </a:schemeClr>
                </a:solidFill>
                <a:latin typeface="Calibri" pitchFamily="34" charset="0"/>
              </a:rPr>
              <a:t>Assemblea dei Presidenti </a:t>
            </a:r>
          </a:p>
        </p:txBody>
      </p:sp>
    </p:spTree>
    <p:extLst>
      <p:ext uri="{BB962C8B-B14F-4D97-AF65-F5344CB8AC3E}">
        <p14:creationId xmlns:p14="http://schemas.microsoft.com/office/powerpoint/2010/main" xmlns="" val="172391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8" name="Rettangolo 7"/>
          <p:cNvSpPr/>
          <p:nvPr userDrawn="1"/>
        </p:nvSpPr>
        <p:spPr>
          <a:xfrm>
            <a:off x="9404350" y="265113"/>
            <a:ext cx="3455988" cy="461665"/>
          </a:xfrm>
          <a:prstGeom prst="rect">
            <a:avLst/>
          </a:prstGeom>
        </p:spPr>
        <p:txBody>
          <a:bodyPr>
            <a:spAutoFit/>
          </a:bodyPr>
          <a:lstStyle/>
          <a:p>
            <a:pPr algn="r">
              <a:defRPr/>
            </a:pPr>
            <a:r>
              <a:rPr lang="it-IT" sz="2400" b="1" dirty="0">
                <a:solidFill>
                  <a:schemeClr val="bg2">
                    <a:lumMod val="75000"/>
                  </a:schemeClr>
                </a:solidFill>
                <a:latin typeface="Calibri" pitchFamily="34" charset="0"/>
              </a:rPr>
              <a:t>Assemblea dei Presidenti </a:t>
            </a:r>
          </a:p>
        </p:txBody>
      </p:sp>
      <p:sp>
        <p:nvSpPr>
          <p:cNvPr id="3" name="Rectangle 4"/>
          <p:cNvSpPr>
            <a:spLocks noChangeArrowheads="1"/>
          </p:cNvSpPr>
          <p:nvPr userDrawn="1"/>
        </p:nvSpPr>
        <p:spPr bwMode="auto">
          <a:xfrm>
            <a:off x="12742863" y="6969968"/>
            <a:ext cx="234950" cy="184150"/>
          </a:xfrm>
          <a:prstGeom prst="rect">
            <a:avLst/>
          </a:prstGeom>
          <a:noFill/>
          <a:ln>
            <a:noFill/>
          </a:ln>
          <a:effectLst/>
          <a:extLst/>
        </p:spPr>
        <p:txBody>
          <a:bodyPr wrap="none"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buSzPct val="100000"/>
              <a:defRPr/>
            </a:pPr>
            <a:fld id="{3BA98FF2-2050-4543-8FEE-0408431E7E13}" type="slidenum">
              <a:rPr lang="it-IT" altLang="it-IT" sz="1600" b="0" smtClean="0">
                <a:solidFill>
                  <a:srgbClr val="606060"/>
                </a:solidFill>
              </a:rPr>
              <a:pPr algn="ctr" eaLnBrk="1" hangingPunct="1">
                <a:buSzPct val="100000"/>
                <a:defRPr/>
              </a:pPr>
              <a:t>‹N›</a:t>
            </a:fld>
            <a:endParaRPr lang="it-IT" altLang="it-IT" sz="1400" b="0" dirty="0">
              <a:solidFill>
                <a:srgbClr val="606060"/>
              </a:solidFill>
            </a:endParaRPr>
          </a:p>
        </p:txBody>
      </p:sp>
    </p:spTree>
  </p:cSld>
  <p:clrMap bg1="lt1" tx1="dk1" bg2="lt2" tx2="dk2" accent1="accent1" accent2="accent2" accent3="accent3" accent4="accent4" accent5="accent5" accent6="accent6" hlink="hlink" folHlink="folHlink"/>
  <p:sldLayoutIdLst>
    <p:sldLayoutId id="2147483792" r:id="rId1"/>
    <p:sldLayoutId id="2147483791" r:id="rId2"/>
  </p:sldLayoutIdLst>
  <p:hf hdr="0" ftr="0" dt="0"/>
  <p:txStyles>
    <p:titleStyle>
      <a:lvl1pPr algn="ctr" defTabSz="1179513" rtl="0" eaLnBrk="0" fontAlgn="base" hangingPunct="0">
        <a:spcBef>
          <a:spcPct val="0"/>
        </a:spcBef>
        <a:spcAft>
          <a:spcPct val="0"/>
        </a:spcAft>
        <a:defRPr sz="5700">
          <a:solidFill>
            <a:schemeClr val="tx2"/>
          </a:solidFill>
          <a:latin typeface="+mj-lt"/>
          <a:ea typeface="+mj-ea"/>
          <a:cs typeface="+mj-cs"/>
        </a:defRPr>
      </a:lvl1pPr>
      <a:lvl2pPr algn="ctr" defTabSz="1179513" rtl="0" eaLnBrk="0" fontAlgn="base" hangingPunct="0">
        <a:spcBef>
          <a:spcPct val="0"/>
        </a:spcBef>
        <a:spcAft>
          <a:spcPct val="0"/>
        </a:spcAft>
        <a:defRPr sz="5700">
          <a:solidFill>
            <a:schemeClr val="tx2"/>
          </a:solidFill>
          <a:latin typeface="Arial" charset="0"/>
          <a:cs typeface="Arial" charset="0"/>
        </a:defRPr>
      </a:lvl2pPr>
      <a:lvl3pPr algn="ctr" defTabSz="1179513" rtl="0" eaLnBrk="0" fontAlgn="base" hangingPunct="0">
        <a:spcBef>
          <a:spcPct val="0"/>
        </a:spcBef>
        <a:spcAft>
          <a:spcPct val="0"/>
        </a:spcAft>
        <a:defRPr sz="5700">
          <a:solidFill>
            <a:schemeClr val="tx2"/>
          </a:solidFill>
          <a:latin typeface="Arial" charset="0"/>
          <a:cs typeface="Arial" charset="0"/>
        </a:defRPr>
      </a:lvl3pPr>
      <a:lvl4pPr algn="ctr" defTabSz="1179513" rtl="0" eaLnBrk="0" fontAlgn="base" hangingPunct="0">
        <a:spcBef>
          <a:spcPct val="0"/>
        </a:spcBef>
        <a:spcAft>
          <a:spcPct val="0"/>
        </a:spcAft>
        <a:defRPr sz="5700">
          <a:solidFill>
            <a:schemeClr val="tx2"/>
          </a:solidFill>
          <a:latin typeface="Arial" charset="0"/>
          <a:cs typeface="Arial" charset="0"/>
        </a:defRPr>
      </a:lvl4pPr>
      <a:lvl5pPr algn="ctr" defTabSz="1179513" rtl="0" eaLnBrk="0" fontAlgn="base" hangingPunct="0">
        <a:spcBef>
          <a:spcPct val="0"/>
        </a:spcBef>
        <a:spcAft>
          <a:spcPct val="0"/>
        </a:spcAft>
        <a:defRPr sz="5700">
          <a:solidFill>
            <a:schemeClr val="tx2"/>
          </a:solidFill>
          <a:latin typeface="Arial" charset="0"/>
          <a:cs typeface="Arial" charset="0"/>
        </a:defRPr>
      </a:lvl5pPr>
      <a:lvl6pPr marL="457200" algn="ctr" defTabSz="1179513" rtl="0" fontAlgn="base">
        <a:spcBef>
          <a:spcPct val="0"/>
        </a:spcBef>
        <a:spcAft>
          <a:spcPct val="0"/>
        </a:spcAft>
        <a:defRPr sz="5700">
          <a:solidFill>
            <a:schemeClr val="tx2"/>
          </a:solidFill>
          <a:latin typeface="Arial" charset="0"/>
          <a:cs typeface="Arial" charset="0"/>
        </a:defRPr>
      </a:lvl6pPr>
      <a:lvl7pPr marL="914400" algn="ctr" defTabSz="1179513" rtl="0" fontAlgn="base">
        <a:spcBef>
          <a:spcPct val="0"/>
        </a:spcBef>
        <a:spcAft>
          <a:spcPct val="0"/>
        </a:spcAft>
        <a:defRPr sz="5700">
          <a:solidFill>
            <a:schemeClr val="tx2"/>
          </a:solidFill>
          <a:latin typeface="Arial" charset="0"/>
          <a:cs typeface="Arial" charset="0"/>
        </a:defRPr>
      </a:lvl7pPr>
      <a:lvl8pPr marL="1371600" algn="ctr" defTabSz="1179513" rtl="0" fontAlgn="base">
        <a:spcBef>
          <a:spcPct val="0"/>
        </a:spcBef>
        <a:spcAft>
          <a:spcPct val="0"/>
        </a:spcAft>
        <a:defRPr sz="5700">
          <a:solidFill>
            <a:schemeClr val="tx2"/>
          </a:solidFill>
          <a:latin typeface="Arial" charset="0"/>
          <a:cs typeface="Arial" charset="0"/>
        </a:defRPr>
      </a:lvl8pPr>
      <a:lvl9pPr marL="1828800" algn="ctr" defTabSz="1179513" rtl="0" fontAlgn="base">
        <a:spcBef>
          <a:spcPct val="0"/>
        </a:spcBef>
        <a:spcAft>
          <a:spcPct val="0"/>
        </a:spcAft>
        <a:defRPr sz="5700">
          <a:solidFill>
            <a:schemeClr val="tx2"/>
          </a:solidFill>
          <a:latin typeface="Arial" charset="0"/>
          <a:cs typeface="Arial" charset="0"/>
        </a:defRPr>
      </a:lvl9pPr>
    </p:titleStyle>
    <p:bodyStyle>
      <a:lvl1pPr marL="442913" indent="-442913" algn="l" defTabSz="1179513" rtl="0" eaLnBrk="0" fontAlgn="base" hangingPunct="0">
        <a:spcBef>
          <a:spcPct val="20000"/>
        </a:spcBef>
        <a:spcAft>
          <a:spcPct val="0"/>
        </a:spcAft>
        <a:buChar char="•"/>
        <a:defRPr sz="4100">
          <a:solidFill>
            <a:schemeClr val="tx1"/>
          </a:solidFill>
          <a:latin typeface="+mn-lt"/>
          <a:ea typeface="+mn-ea"/>
          <a:cs typeface="+mn-cs"/>
        </a:defRPr>
      </a:lvl1pPr>
      <a:lvl2pPr marL="958850" indent="-368300" algn="l" defTabSz="1179513" rtl="0" eaLnBrk="0" fontAlgn="base" hangingPunct="0">
        <a:spcBef>
          <a:spcPct val="20000"/>
        </a:spcBef>
        <a:spcAft>
          <a:spcPct val="0"/>
        </a:spcAft>
        <a:buChar char="–"/>
        <a:defRPr sz="3600">
          <a:solidFill>
            <a:schemeClr val="tx1"/>
          </a:solidFill>
          <a:latin typeface="+mn-lt"/>
          <a:cs typeface="+mn-cs"/>
        </a:defRPr>
      </a:lvl2pPr>
      <a:lvl3pPr marL="1474788" indent="-295275" algn="l" defTabSz="1179513" rtl="0" eaLnBrk="0" fontAlgn="base" hangingPunct="0">
        <a:spcBef>
          <a:spcPct val="20000"/>
        </a:spcBef>
        <a:spcAft>
          <a:spcPct val="0"/>
        </a:spcAft>
        <a:buChar char="•"/>
        <a:defRPr sz="3100">
          <a:solidFill>
            <a:schemeClr val="tx1"/>
          </a:solidFill>
          <a:latin typeface="+mn-lt"/>
          <a:cs typeface="+mn-cs"/>
        </a:defRPr>
      </a:lvl3pPr>
      <a:lvl4pPr marL="2065338" indent="-295275" algn="l" defTabSz="1179513" rtl="0" eaLnBrk="0" fontAlgn="base" hangingPunct="0">
        <a:spcBef>
          <a:spcPct val="20000"/>
        </a:spcBef>
        <a:spcAft>
          <a:spcPct val="0"/>
        </a:spcAft>
        <a:buChar char="–"/>
        <a:defRPr sz="2600">
          <a:solidFill>
            <a:schemeClr val="tx1"/>
          </a:solidFill>
          <a:latin typeface="+mn-lt"/>
          <a:cs typeface="+mn-cs"/>
        </a:defRPr>
      </a:lvl4pPr>
      <a:lvl5pPr marL="2654300" indent="-293688" algn="l" defTabSz="1179513" rtl="0" eaLnBrk="0" fontAlgn="base" hangingPunct="0">
        <a:spcBef>
          <a:spcPct val="20000"/>
        </a:spcBef>
        <a:spcAft>
          <a:spcPct val="0"/>
        </a:spcAft>
        <a:buChar char="»"/>
        <a:defRPr sz="2600">
          <a:solidFill>
            <a:schemeClr val="tx1"/>
          </a:solidFill>
          <a:latin typeface="+mn-lt"/>
          <a:cs typeface="+mn-cs"/>
        </a:defRPr>
      </a:lvl5pPr>
      <a:lvl6pPr marL="3111500" indent="-293688" algn="l" defTabSz="1179513" rtl="0" fontAlgn="base">
        <a:spcBef>
          <a:spcPct val="20000"/>
        </a:spcBef>
        <a:spcAft>
          <a:spcPct val="0"/>
        </a:spcAft>
        <a:buChar char="»"/>
        <a:defRPr sz="2600">
          <a:solidFill>
            <a:schemeClr val="tx1"/>
          </a:solidFill>
          <a:latin typeface="+mn-lt"/>
          <a:cs typeface="+mn-cs"/>
        </a:defRPr>
      </a:lvl6pPr>
      <a:lvl7pPr marL="3568700" indent="-293688" algn="l" defTabSz="1179513" rtl="0" fontAlgn="base">
        <a:spcBef>
          <a:spcPct val="20000"/>
        </a:spcBef>
        <a:spcAft>
          <a:spcPct val="0"/>
        </a:spcAft>
        <a:buChar char="»"/>
        <a:defRPr sz="2600">
          <a:solidFill>
            <a:schemeClr val="tx1"/>
          </a:solidFill>
          <a:latin typeface="+mn-lt"/>
          <a:cs typeface="+mn-cs"/>
        </a:defRPr>
      </a:lvl7pPr>
      <a:lvl8pPr marL="4025900" indent="-293688" algn="l" defTabSz="1179513" rtl="0" fontAlgn="base">
        <a:spcBef>
          <a:spcPct val="20000"/>
        </a:spcBef>
        <a:spcAft>
          <a:spcPct val="0"/>
        </a:spcAft>
        <a:buChar char="»"/>
        <a:defRPr sz="2600">
          <a:solidFill>
            <a:schemeClr val="tx1"/>
          </a:solidFill>
          <a:latin typeface="+mn-lt"/>
          <a:cs typeface="+mn-cs"/>
        </a:defRPr>
      </a:lvl8pPr>
      <a:lvl9pPr marL="4483100" indent="-293688" algn="l" defTabSz="1179513" rtl="0" fontAlgn="base">
        <a:spcBef>
          <a:spcPct val="20000"/>
        </a:spcBef>
        <a:spcAft>
          <a:spcPct val="0"/>
        </a:spcAft>
        <a:buChar char="»"/>
        <a:defRPr sz="26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979488" y="2433638"/>
            <a:ext cx="11366500" cy="4679950"/>
          </a:xfrm>
          <a:prstGeom prst="rect">
            <a:avLst/>
          </a:prstGeom>
          <a:noFill/>
          <a:ln w="9525">
            <a:noFill/>
            <a:miter lim="800000"/>
            <a:headEnd/>
            <a:tailEnd/>
          </a:ln>
        </p:spPr>
        <p:txBody>
          <a:bodyPr lIns="118003" tIns="59002" rIns="118003" bIns="59002"/>
          <a:lstStyle/>
          <a:p>
            <a:pPr marL="514350" indent="-514350" algn="ctr" defTabSz="1179513">
              <a:buClr>
                <a:srgbClr val="C00000"/>
              </a:buClr>
              <a:defRPr/>
            </a:pPr>
            <a:r>
              <a:rPr lang="it-IT" sz="3100" b="1" dirty="0">
                <a:solidFill>
                  <a:schemeClr val="bg2">
                    <a:lumMod val="75000"/>
                  </a:schemeClr>
                </a:solidFill>
                <a:latin typeface="Arial Narrow" pitchFamily="34" charset="0"/>
              </a:rPr>
              <a:t>	</a:t>
            </a:r>
          </a:p>
          <a:p>
            <a:pPr marL="514350" indent="-514350" algn="ctr" defTabSz="1179513">
              <a:buClr>
                <a:srgbClr val="C00000"/>
              </a:buClr>
              <a:defRPr/>
            </a:pPr>
            <a:endParaRPr lang="it-IT" sz="3100" b="1" dirty="0">
              <a:solidFill>
                <a:schemeClr val="bg2">
                  <a:lumMod val="75000"/>
                </a:schemeClr>
              </a:solidFill>
              <a:latin typeface="Arial Narrow" pitchFamily="34" charset="0"/>
            </a:endParaRPr>
          </a:p>
          <a:p>
            <a:pPr marL="514350" indent="-514350" algn="ctr" defTabSz="1179513">
              <a:buClr>
                <a:srgbClr val="C00000"/>
              </a:buClr>
              <a:defRPr/>
            </a:pPr>
            <a:r>
              <a:rPr lang="it-IT" sz="5400" b="1" dirty="0">
                <a:solidFill>
                  <a:schemeClr val="bg2">
                    <a:lumMod val="75000"/>
                  </a:schemeClr>
                </a:solidFill>
                <a:latin typeface="Arial Narrow" pitchFamily="34" charset="0"/>
              </a:rPr>
              <a:t>Assemblea dei Presidenti </a:t>
            </a:r>
          </a:p>
          <a:p>
            <a:pPr marL="514350" indent="-514350" algn="ctr" defTabSz="1179513">
              <a:buClr>
                <a:srgbClr val="C00000"/>
              </a:buClr>
              <a:defRPr/>
            </a:pPr>
            <a:endParaRPr lang="it-IT" sz="5400" b="1" dirty="0">
              <a:solidFill>
                <a:schemeClr val="bg2">
                  <a:lumMod val="75000"/>
                </a:schemeClr>
              </a:solidFill>
              <a:latin typeface="Arial Narrow" pitchFamily="34" charset="0"/>
            </a:endParaRPr>
          </a:p>
          <a:p>
            <a:pPr marL="514350" indent="-514350" algn="ctr" defTabSz="1179513">
              <a:buClr>
                <a:srgbClr val="C00000"/>
              </a:buClr>
              <a:defRPr/>
            </a:pPr>
            <a:r>
              <a:rPr lang="it-IT" sz="5400" b="1" dirty="0">
                <a:solidFill>
                  <a:schemeClr val="bg2">
                    <a:lumMod val="75000"/>
                  </a:schemeClr>
                </a:solidFill>
                <a:latin typeface="Arial Narrow" pitchFamily="34" charset="0"/>
              </a:rPr>
              <a:t>Roma 20 luglio 2017</a:t>
            </a:r>
            <a:endParaRPr lang="it-IT" sz="2600" dirty="0">
              <a:solidFill>
                <a:schemeClr val="bg2">
                  <a:lumMod val="75000"/>
                </a:schemeClr>
              </a:solidFill>
              <a:latin typeface="+mj-lt"/>
            </a:endParaRPr>
          </a:p>
        </p:txBody>
      </p:sp>
    </p:spTree>
    <p:extLst>
      <p:ext uri="{BB962C8B-B14F-4D97-AF65-F5344CB8AC3E}">
        <p14:creationId xmlns:p14="http://schemas.microsoft.com/office/powerpoint/2010/main" xmlns="" val="19895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Tutela della professione</a:t>
            </a:r>
          </a:p>
        </p:txBody>
      </p:sp>
      <p:sp>
        <p:nvSpPr>
          <p:cNvPr id="3" name="CasellaDiTesto 2"/>
          <p:cNvSpPr txBox="1"/>
          <p:nvPr/>
        </p:nvSpPr>
        <p:spPr>
          <a:xfrm>
            <a:off x="259582" y="2217440"/>
            <a:ext cx="12052661" cy="3662541"/>
          </a:xfrm>
          <a:prstGeom prst="rect">
            <a:avLst/>
          </a:prstGeom>
          <a:noFill/>
        </p:spPr>
        <p:txBody>
          <a:bodyPr wrap="square" rtlCol="0">
            <a:spAutoFit/>
          </a:bodyPr>
          <a:lstStyle/>
          <a:p>
            <a:pPr>
              <a:spcBef>
                <a:spcPts val="600"/>
              </a:spcBef>
              <a:spcAft>
                <a:spcPts val="600"/>
              </a:spcAft>
            </a:pPr>
            <a:r>
              <a:rPr lang="it-IT" sz="2600" b="1" dirty="0">
                <a:solidFill>
                  <a:schemeClr val="bg2">
                    <a:lumMod val="50000"/>
                  </a:schemeClr>
                </a:solidFill>
              </a:rPr>
              <a:t>LE AZIONI</a:t>
            </a:r>
          </a:p>
          <a:p>
            <a:pPr marL="457200" indent="-457200">
              <a:spcBef>
                <a:spcPts val="600"/>
              </a:spcBef>
              <a:spcAft>
                <a:spcPts val="600"/>
              </a:spcAft>
              <a:buFont typeface="Wingdings" panose="05000000000000000000" pitchFamily="2" charset="2"/>
              <a:buChar char="q"/>
            </a:pPr>
            <a:r>
              <a:rPr lang="it-IT" sz="2600" dirty="0">
                <a:solidFill>
                  <a:schemeClr val="bg2">
                    <a:lumMod val="50000"/>
                  </a:schemeClr>
                </a:solidFill>
              </a:rPr>
              <a:t>Rafforzamento delle competenze tecniche riconosciute agli iscritti nell’albo</a:t>
            </a:r>
          </a:p>
          <a:p>
            <a:pPr marL="457200" indent="-457200">
              <a:spcBef>
                <a:spcPts val="600"/>
              </a:spcBef>
              <a:spcAft>
                <a:spcPts val="600"/>
              </a:spcAft>
              <a:buFont typeface="Wingdings" panose="05000000000000000000" pitchFamily="2" charset="2"/>
              <a:buChar char="q"/>
            </a:pPr>
            <a:r>
              <a:rPr lang="it-IT" sz="2600" dirty="0">
                <a:solidFill>
                  <a:schemeClr val="bg2">
                    <a:lumMod val="50000"/>
                  </a:schemeClr>
                </a:solidFill>
              </a:rPr>
              <a:t>Intensificazione della vigilanza a livello nazionale e territoriale</a:t>
            </a:r>
          </a:p>
          <a:p>
            <a:pPr marL="457200" indent="-457200">
              <a:spcBef>
                <a:spcPts val="600"/>
              </a:spcBef>
              <a:spcAft>
                <a:spcPts val="600"/>
              </a:spcAft>
              <a:buFont typeface="Wingdings" panose="05000000000000000000" pitchFamily="2" charset="2"/>
              <a:buChar char="q"/>
            </a:pPr>
            <a:r>
              <a:rPr lang="it-IT" sz="2600" dirty="0">
                <a:solidFill>
                  <a:schemeClr val="bg2">
                    <a:lumMod val="50000"/>
                  </a:schemeClr>
                </a:solidFill>
              </a:rPr>
              <a:t>Lancio di campagne informative sul ruolo e le funzioni dei professionisti iscritti nell’albo</a:t>
            </a:r>
          </a:p>
          <a:p>
            <a:pPr marL="457200" indent="-457200">
              <a:spcBef>
                <a:spcPts val="600"/>
              </a:spcBef>
              <a:spcAft>
                <a:spcPts val="600"/>
              </a:spcAft>
              <a:buFont typeface="Wingdings" panose="05000000000000000000" pitchFamily="2" charset="2"/>
              <a:buChar char="q"/>
            </a:pPr>
            <a:r>
              <a:rPr lang="it-IT" sz="2600" dirty="0">
                <a:solidFill>
                  <a:schemeClr val="bg2">
                    <a:lumMod val="50000"/>
                  </a:schemeClr>
                </a:solidFill>
              </a:rPr>
              <a:t>Tutela del titolo professionale</a:t>
            </a:r>
          </a:p>
          <a:p>
            <a:pPr marL="457200" indent="-457200">
              <a:spcBef>
                <a:spcPts val="600"/>
              </a:spcBef>
              <a:spcAft>
                <a:spcPts val="600"/>
              </a:spcAft>
              <a:buFont typeface="Wingdings" panose="05000000000000000000" pitchFamily="2" charset="2"/>
              <a:buChar char="q"/>
            </a:pPr>
            <a:r>
              <a:rPr lang="it-IT" sz="2600" dirty="0">
                <a:solidFill>
                  <a:schemeClr val="bg2">
                    <a:lumMod val="50000"/>
                  </a:schemeClr>
                </a:solidFill>
              </a:rPr>
              <a:t>Segnalazione dei casi di esercizio abusivo della professione </a:t>
            </a:r>
            <a:r>
              <a:rPr lang="it-IT" sz="2600" i="1" dirty="0">
                <a:solidFill>
                  <a:schemeClr val="bg2">
                    <a:lumMod val="50000"/>
                  </a:schemeClr>
                </a:solidFill>
              </a:rPr>
              <a:t>ex</a:t>
            </a:r>
            <a:r>
              <a:rPr lang="it-IT" sz="2600" dirty="0">
                <a:solidFill>
                  <a:schemeClr val="bg2">
                    <a:lumMod val="50000"/>
                  </a:schemeClr>
                </a:solidFill>
              </a:rPr>
              <a:t> art. 348 c.p.</a:t>
            </a:r>
          </a:p>
        </p:txBody>
      </p:sp>
    </p:spTree>
    <p:extLst>
      <p:ext uri="{BB962C8B-B14F-4D97-AF65-F5344CB8AC3E}">
        <p14:creationId xmlns:p14="http://schemas.microsoft.com/office/powerpoint/2010/main" xmlns="" val="40869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20289" y="1161828"/>
            <a:ext cx="12052661" cy="748988"/>
          </a:xfrm>
          <a:prstGeom prst="rect">
            <a:avLst/>
          </a:prstGeom>
          <a:noFill/>
        </p:spPr>
        <p:txBody>
          <a:bodyPr wrap="square" rtlCol="0">
            <a:spAutoFit/>
          </a:bodyPr>
          <a:lstStyle/>
          <a:p>
            <a:r>
              <a:rPr lang="it-IT" sz="4267" b="1" dirty="0">
                <a:solidFill>
                  <a:schemeClr val="bg1"/>
                </a:solidFill>
              </a:rPr>
              <a:t>Revisione del d.lgs. 139/2005</a:t>
            </a:r>
          </a:p>
        </p:txBody>
      </p:sp>
      <p:sp>
        <p:nvSpPr>
          <p:cNvPr id="6" name="CasellaDiTesto 5"/>
          <p:cNvSpPr txBox="1"/>
          <p:nvPr/>
        </p:nvSpPr>
        <p:spPr>
          <a:xfrm>
            <a:off x="626106" y="2085613"/>
            <a:ext cx="12052661" cy="4383251"/>
          </a:xfrm>
          <a:prstGeom prst="rect">
            <a:avLst/>
          </a:prstGeom>
          <a:noFill/>
        </p:spPr>
        <p:txBody>
          <a:bodyPr wrap="square" rtlCol="0">
            <a:spAutoFit/>
          </a:bodyPr>
          <a:lstStyle/>
          <a:p>
            <a:pPr algn="ctr">
              <a:lnSpc>
                <a:spcPct val="150000"/>
              </a:lnSpc>
            </a:pPr>
            <a:r>
              <a:rPr lang="it-IT" sz="2400" b="1" dirty="0">
                <a:solidFill>
                  <a:schemeClr val="bg2">
                    <a:lumMod val="50000"/>
                  </a:schemeClr>
                </a:solidFill>
              </a:rPr>
              <a:t>TAVOLO TECNICO PRESSO IL MINISTERO DELLA GIUSTIZIA (04.07.2017)</a:t>
            </a:r>
          </a:p>
          <a:p>
            <a:pPr marL="365771" indent="-365771">
              <a:lnSpc>
                <a:spcPct val="150000"/>
              </a:lnSpc>
              <a:spcBef>
                <a:spcPts val="1200"/>
              </a:spcBef>
              <a:spcAft>
                <a:spcPts val="1200"/>
              </a:spcAft>
              <a:buFont typeface="Wingdings" panose="05000000000000000000" pitchFamily="2" charset="2"/>
              <a:buChar char="q"/>
            </a:pPr>
            <a:r>
              <a:rPr lang="it-IT" sz="2600" dirty="0">
                <a:solidFill>
                  <a:schemeClr val="bg2">
                    <a:lumMod val="50000"/>
                  </a:schemeClr>
                </a:solidFill>
              </a:rPr>
              <a:t>Necessità di completare i lavori entro la fine della legislatura</a:t>
            </a:r>
          </a:p>
          <a:p>
            <a:pPr marL="365771" indent="-365771">
              <a:lnSpc>
                <a:spcPct val="150000"/>
              </a:lnSpc>
              <a:spcBef>
                <a:spcPts val="1200"/>
              </a:spcBef>
              <a:spcAft>
                <a:spcPts val="1200"/>
              </a:spcAft>
              <a:buFont typeface="Wingdings" panose="05000000000000000000" pitchFamily="2" charset="2"/>
              <a:buChar char="q"/>
            </a:pPr>
            <a:r>
              <a:rPr lang="it-IT" sz="2600" dirty="0">
                <a:solidFill>
                  <a:schemeClr val="bg2">
                    <a:lumMod val="50000"/>
                  </a:schemeClr>
                </a:solidFill>
              </a:rPr>
              <a:t>Impossibilità di procedere nell’immediato ad una riforma organica del decreto</a:t>
            </a:r>
          </a:p>
          <a:p>
            <a:pPr marL="365771" indent="-365771">
              <a:lnSpc>
                <a:spcPct val="150000"/>
              </a:lnSpc>
              <a:spcBef>
                <a:spcPts val="1200"/>
              </a:spcBef>
              <a:spcAft>
                <a:spcPts val="1200"/>
              </a:spcAft>
              <a:buFont typeface="Wingdings" panose="05000000000000000000" pitchFamily="2" charset="2"/>
              <a:buChar char="q"/>
            </a:pPr>
            <a:r>
              <a:rPr lang="it-IT" sz="2600" dirty="0">
                <a:solidFill>
                  <a:schemeClr val="bg2">
                    <a:lumMod val="50000"/>
                  </a:schemeClr>
                </a:solidFill>
              </a:rPr>
              <a:t>Scelta di concentrare l’attenzione sul </a:t>
            </a:r>
            <a:r>
              <a:rPr lang="it-IT" sz="2600" b="1" dirty="0">
                <a:solidFill>
                  <a:schemeClr val="bg2">
                    <a:lumMod val="50000"/>
                  </a:schemeClr>
                </a:solidFill>
              </a:rPr>
              <a:t>riconoscimento delle specializzazioni</a:t>
            </a:r>
            <a:r>
              <a:rPr lang="it-IT" sz="2600" dirty="0">
                <a:solidFill>
                  <a:schemeClr val="bg2">
                    <a:lumMod val="50000"/>
                  </a:schemeClr>
                </a:solidFill>
              </a:rPr>
              <a:t> al fine di valorizzare i percorsi formativi già svolti dalle scuole di alta formazione del </a:t>
            </a:r>
            <a:r>
              <a:rPr lang="it-IT" sz="2400" dirty="0">
                <a:solidFill>
                  <a:schemeClr val="bg2">
                    <a:lumMod val="50000"/>
                  </a:schemeClr>
                </a:solidFill>
              </a:rPr>
              <a:t>CNDCEC</a:t>
            </a:r>
          </a:p>
        </p:txBody>
      </p:sp>
      <p:sp>
        <p:nvSpPr>
          <p:cNvPr id="2" name="Freccia giù 1"/>
          <p:cNvSpPr/>
          <p:nvPr/>
        </p:nvSpPr>
        <p:spPr bwMode="auto">
          <a:xfrm>
            <a:off x="6236246" y="3513584"/>
            <a:ext cx="792088" cy="288032"/>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
        <p:nvSpPr>
          <p:cNvPr id="5" name="Freccia giù 4"/>
          <p:cNvSpPr/>
          <p:nvPr/>
        </p:nvSpPr>
        <p:spPr bwMode="auto">
          <a:xfrm>
            <a:off x="6236246" y="4377680"/>
            <a:ext cx="792088" cy="288032"/>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54413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6805" y="1132162"/>
            <a:ext cx="12052661" cy="748988"/>
          </a:xfrm>
          <a:prstGeom prst="rect">
            <a:avLst/>
          </a:prstGeom>
          <a:noFill/>
        </p:spPr>
        <p:txBody>
          <a:bodyPr wrap="square" rtlCol="0">
            <a:spAutoFit/>
          </a:bodyPr>
          <a:lstStyle/>
          <a:p>
            <a:r>
              <a:rPr lang="it-IT" sz="4267" b="1" dirty="0">
                <a:solidFill>
                  <a:schemeClr val="bg1"/>
                </a:solidFill>
              </a:rPr>
              <a:t>Specializzazioni professionali</a:t>
            </a:r>
          </a:p>
        </p:txBody>
      </p:sp>
      <p:sp>
        <p:nvSpPr>
          <p:cNvPr id="6" name="CasellaDiTesto 5"/>
          <p:cNvSpPr txBox="1"/>
          <p:nvPr/>
        </p:nvSpPr>
        <p:spPr>
          <a:xfrm>
            <a:off x="614211" y="2073424"/>
            <a:ext cx="12052661" cy="4714112"/>
          </a:xfrm>
          <a:prstGeom prst="rect">
            <a:avLst/>
          </a:prstGeom>
          <a:noFill/>
        </p:spPr>
        <p:txBody>
          <a:bodyPr wrap="square" rtlCol="0">
            <a:spAutoFit/>
          </a:bodyPr>
          <a:lstStyle/>
          <a:p>
            <a:r>
              <a:rPr lang="it-IT" sz="2400" b="1" dirty="0">
                <a:solidFill>
                  <a:schemeClr val="bg2">
                    <a:lumMod val="50000"/>
                  </a:schemeClr>
                </a:solidFill>
              </a:rPr>
              <a:t>LO STATO DELL’ARTE</a:t>
            </a:r>
          </a:p>
          <a:p>
            <a:pPr>
              <a:spcBef>
                <a:spcPts val="1240"/>
              </a:spcBef>
            </a:pPr>
            <a:r>
              <a:rPr lang="it-IT" sz="2600" dirty="0">
                <a:solidFill>
                  <a:schemeClr val="bg2">
                    <a:lumMod val="50000"/>
                  </a:schemeClr>
                </a:solidFill>
              </a:rPr>
              <a:t>I lavori del CNDCEC proseguono attraverso:</a:t>
            </a:r>
          </a:p>
          <a:p>
            <a:pPr marL="457200" indent="-457200">
              <a:spcBef>
                <a:spcPts val="640"/>
              </a:spcBef>
              <a:buFont typeface="Wingdings" charset="2"/>
              <a:buChar char="q"/>
            </a:pPr>
            <a:r>
              <a:rPr lang="it-IT" sz="2600" dirty="0">
                <a:solidFill>
                  <a:schemeClr val="bg2">
                    <a:lumMod val="50000"/>
                  </a:schemeClr>
                </a:solidFill>
              </a:rPr>
              <a:t>la stesura di una specifica norma per il riconoscimento delle specializzazioni da inserire nel d.lgs. 139/2005</a:t>
            </a:r>
          </a:p>
          <a:p>
            <a:pPr marL="457200" indent="-457200">
              <a:spcBef>
                <a:spcPts val="640"/>
              </a:spcBef>
              <a:buFont typeface="Wingdings" charset="2"/>
              <a:buChar char="q"/>
            </a:pPr>
            <a:r>
              <a:rPr lang="it-IT" sz="2600" dirty="0">
                <a:solidFill>
                  <a:schemeClr val="bg2">
                    <a:lumMod val="50000"/>
                  </a:schemeClr>
                </a:solidFill>
              </a:rPr>
              <a:t>l’elaborazione di un regolamento per la disciplina delle modalità di organizzazione dei percorsi formativi e di attribuzione/riconoscimento dei titoli</a:t>
            </a:r>
          </a:p>
          <a:p>
            <a:pPr marL="457200" indent="-457200">
              <a:spcBef>
                <a:spcPts val="640"/>
              </a:spcBef>
              <a:buFont typeface="Wingdings" charset="2"/>
              <a:buChar char="q"/>
            </a:pPr>
            <a:r>
              <a:rPr lang="it-IT" sz="2600" dirty="0">
                <a:solidFill>
                  <a:schemeClr val="bg2">
                    <a:lumMod val="50000"/>
                  </a:schemeClr>
                </a:solidFill>
              </a:rPr>
              <a:t>la revisione delle aree di specializzazione</a:t>
            </a:r>
          </a:p>
          <a:p>
            <a:pPr marL="457200" indent="-457200">
              <a:spcBef>
                <a:spcPts val="640"/>
              </a:spcBef>
              <a:buFont typeface="Wingdings" charset="2"/>
              <a:buChar char="q"/>
            </a:pPr>
            <a:r>
              <a:rPr lang="it-IT" sz="2600" dirty="0">
                <a:solidFill>
                  <a:schemeClr val="bg2">
                    <a:lumMod val="50000"/>
                  </a:schemeClr>
                </a:solidFill>
              </a:rPr>
              <a:t>la creazione di un elenco unico dei docenti a livello nazionale</a:t>
            </a:r>
          </a:p>
          <a:p>
            <a:pPr marL="457200" indent="-457200">
              <a:spcBef>
                <a:spcPts val="640"/>
              </a:spcBef>
              <a:buFont typeface="Wingdings" charset="2"/>
              <a:buChar char="q"/>
            </a:pPr>
            <a:r>
              <a:rPr lang="it-IT" sz="2600" dirty="0">
                <a:solidFill>
                  <a:schemeClr val="bg2">
                    <a:lumMod val="50000"/>
                  </a:schemeClr>
                </a:solidFill>
              </a:rPr>
              <a:t>la redazione di programmi formativi omogenei </a:t>
            </a:r>
          </a:p>
          <a:p>
            <a:pPr marL="457200" indent="-457200">
              <a:spcBef>
                <a:spcPts val="640"/>
              </a:spcBef>
              <a:buFont typeface="Wingdings" charset="2"/>
              <a:buChar char="q"/>
            </a:pPr>
            <a:endParaRPr lang="it-IT" sz="2600" dirty="0">
              <a:solidFill>
                <a:schemeClr val="bg2">
                  <a:lumMod val="50000"/>
                </a:schemeClr>
              </a:solidFill>
            </a:endParaRPr>
          </a:p>
        </p:txBody>
      </p:sp>
    </p:spTree>
    <p:extLst>
      <p:ext uri="{BB962C8B-B14F-4D97-AF65-F5344CB8AC3E}">
        <p14:creationId xmlns:p14="http://schemas.microsoft.com/office/powerpoint/2010/main" xmlns="" val="263301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Normativa antiriciclaggio</a:t>
            </a:r>
          </a:p>
        </p:txBody>
      </p:sp>
      <p:sp>
        <p:nvSpPr>
          <p:cNvPr id="6" name="CasellaDiTesto 5"/>
          <p:cNvSpPr txBox="1"/>
          <p:nvPr/>
        </p:nvSpPr>
        <p:spPr>
          <a:xfrm>
            <a:off x="259582" y="2217440"/>
            <a:ext cx="12052661" cy="4324260"/>
          </a:xfrm>
          <a:prstGeom prst="rect">
            <a:avLst/>
          </a:prstGeom>
          <a:noFill/>
        </p:spPr>
        <p:txBody>
          <a:bodyPr wrap="square" rtlCol="0">
            <a:spAutoFit/>
          </a:bodyPr>
          <a:lstStyle/>
          <a:p>
            <a:r>
              <a:rPr lang="it-IT" sz="2400" b="1" dirty="0">
                <a:solidFill>
                  <a:schemeClr val="bg2">
                    <a:lumMod val="50000"/>
                  </a:schemeClr>
                </a:solidFill>
              </a:rPr>
              <a:t>Dal 4 luglio è in vigore il “nuovo” d.lgs. 231/2007 (modificato dal d.lgs. 90/2017)</a:t>
            </a:r>
          </a:p>
          <a:p>
            <a:endParaRPr lang="it-IT" sz="2400" b="1" dirty="0">
              <a:solidFill>
                <a:schemeClr val="bg2">
                  <a:lumMod val="50000"/>
                </a:schemeClr>
              </a:solidFill>
            </a:endParaRPr>
          </a:p>
          <a:p>
            <a:pPr>
              <a:spcBef>
                <a:spcPts val="600"/>
              </a:spcBef>
              <a:spcAft>
                <a:spcPts val="600"/>
              </a:spcAft>
            </a:pPr>
            <a:r>
              <a:rPr lang="it-IT" sz="2400" b="1" dirty="0">
                <a:solidFill>
                  <a:schemeClr val="bg2">
                    <a:lumMod val="50000"/>
                  </a:schemeClr>
                </a:solidFill>
              </a:rPr>
              <a:t>QUALI VANTAGGI?</a:t>
            </a:r>
          </a:p>
          <a:p>
            <a:pPr marL="342900" indent="-342900">
              <a:spcBef>
                <a:spcPts val="600"/>
              </a:spcBef>
              <a:spcAft>
                <a:spcPts val="600"/>
              </a:spcAft>
              <a:buFont typeface="Wingdings" charset="2"/>
              <a:buChar char="q"/>
            </a:pPr>
            <a:r>
              <a:rPr lang="it-IT" sz="2400" dirty="0">
                <a:solidFill>
                  <a:schemeClr val="bg2">
                    <a:lumMod val="50000"/>
                  </a:schemeClr>
                </a:solidFill>
              </a:rPr>
              <a:t>eliminazione registro antiriciclaggio e obbligo di registrazione</a:t>
            </a:r>
          </a:p>
          <a:p>
            <a:pPr marL="342900" indent="-342900">
              <a:spcBef>
                <a:spcPts val="600"/>
              </a:spcBef>
              <a:spcAft>
                <a:spcPts val="600"/>
              </a:spcAft>
              <a:buFont typeface="Wingdings" charset="2"/>
              <a:buChar char="q"/>
            </a:pPr>
            <a:r>
              <a:rPr lang="it-IT" sz="2400" dirty="0">
                <a:solidFill>
                  <a:schemeClr val="bg2">
                    <a:lumMod val="50000"/>
                  </a:schemeClr>
                </a:solidFill>
              </a:rPr>
              <a:t>introduzione di sanzioni di importo minimo per le violazioni formali (pari a 2.000 euro per le violazioni degli obblighi di adeguata verifica della clientela e di conservazione, a 3.000 euro per le violazioni degli obblighi di segnalazione)</a:t>
            </a:r>
          </a:p>
          <a:p>
            <a:pPr marL="342900" indent="-342900">
              <a:spcBef>
                <a:spcPts val="600"/>
              </a:spcBef>
              <a:spcAft>
                <a:spcPts val="600"/>
              </a:spcAft>
              <a:buFont typeface="Wingdings" charset="2"/>
              <a:buChar char="q"/>
            </a:pPr>
            <a:r>
              <a:rPr lang="it-IT" sz="2400" dirty="0">
                <a:solidFill>
                  <a:schemeClr val="bg2">
                    <a:lumMod val="50000"/>
                  </a:schemeClr>
                </a:solidFill>
              </a:rPr>
              <a:t> abolizione degli illeciti amministrativi non più previsti come tali dalla nuova normativa e conseguente archiviazione dei procedimenti pendenti (dal 4 luglio non è più punibile l’omessa istituzione del registro e la violazione degli obblighi di registrazione)</a:t>
            </a:r>
          </a:p>
        </p:txBody>
      </p:sp>
    </p:spTree>
    <p:extLst>
      <p:ext uri="{BB962C8B-B14F-4D97-AF65-F5344CB8AC3E}">
        <p14:creationId xmlns:p14="http://schemas.microsoft.com/office/powerpoint/2010/main" xmlns="" val="114648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Normativa antiriciclaggio</a:t>
            </a:r>
          </a:p>
        </p:txBody>
      </p:sp>
      <p:sp>
        <p:nvSpPr>
          <p:cNvPr id="6" name="CasellaDiTesto 5"/>
          <p:cNvSpPr txBox="1"/>
          <p:nvPr/>
        </p:nvSpPr>
        <p:spPr>
          <a:xfrm>
            <a:off x="259582" y="2217440"/>
            <a:ext cx="12052661" cy="3724097"/>
          </a:xfrm>
          <a:prstGeom prst="rect">
            <a:avLst/>
          </a:prstGeom>
          <a:noFill/>
        </p:spPr>
        <p:txBody>
          <a:bodyPr wrap="square" rtlCol="0">
            <a:spAutoFit/>
          </a:bodyPr>
          <a:lstStyle/>
          <a:p>
            <a:pPr>
              <a:spcBef>
                <a:spcPts val="600"/>
              </a:spcBef>
              <a:spcAft>
                <a:spcPts val="600"/>
              </a:spcAft>
            </a:pPr>
            <a:r>
              <a:rPr lang="it-IT" sz="2800" b="1" dirty="0">
                <a:solidFill>
                  <a:schemeClr val="bg2">
                    <a:lumMod val="50000"/>
                  </a:schemeClr>
                </a:solidFill>
              </a:rPr>
              <a:t>COSA RESTA DA CHIARIRE:</a:t>
            </a:r>
          </a:p>
          <a:p>
            <a:pPr marL="342900" indent="-342900">
              <a:spcBef>
                <a:spcPts val="600"/>
              </a:spcBef>
              <a:spcAft>
                <a:spcPts val="600"/>
              </a:spcAft>
              <a:buFont typeface="Wingdings" charset="2"/>
              <a:buChar char="q"/>
            </a:pPr>
            <a:r>
              <a:rPr lang="it-IT" sz="2800" dirty="0">
                <a:solidFill>
                  <a:schemeClr val="bg2">
                    <a:lumMod val="50000"/>
                  </a:schemeClr>
                </a:solidFill>
              </a:rPr>
              <a:t>portata e contenuti dei nuovi obblighi di conservazione</a:t>
            </a:r>
          </a:p>
          <a:p>
            <a:pPr marL="342900" indent="-342900">
              <a:spcBef>
                <a:spcPts val="600"/>
              </a:spcBef>
              <a:spcAft>
                <a:spcPts val="600"/>
              </a:spcAft>
              <a:buFont typeface="Wingdings" charset="2"/>
              <a:buChar char="q"/>
            </a:pPr>
            <a:r>
              <a:rPr lang="it-IT" sz="2800" dirty="0">
                <a:solidFill>
                  <a:schemeClr val="bg2">
                    <a:lumMod val="50000"/>
                  </a:schemeClr>
                </a:solidFill>
              </a:rPr>
              <a:t>obblighi dei sindaci in società non destinatarie della normativa antiriciclaggio</a:t>
            </a:r>
          </a:p>
          <a:p>
            <a:pPr marL="342900" indent="-342900">
              <a:spcBef>
                <a:spcPts val="600"/>
              </a:spcBef>
              <a:spcAft>
                <a:spcPts val="600"/>
              </a:spcAft>
              <a:buFont typeface="Wingdings" charset="2"/>
              <a:buChar char="q"/>
            </a:pPr>
            <a:r>
              <a:rPr lang="it-IT" sz="2800" dirty="0">
                <a:solidFill>
                  <a:schemeClr val="bg2">
                    <a:lumMod val="50000"/>
                  </a:schemeClr>
                </a:solidFill>
              </a:rPr>
              <a:t>Concreta applicabilità delle sanzioni minime alla luce delle recenti indicazioni del MEF</a:t>
            </a:r>
          </a:p>
          <a:p>
            <a:pPr marL="342900" indent="-342900">
              <a:spcBef>
                <a:spcPts val="600"/>
              </a:spcBef>
              <a:spcAft>
                <a:spcPts val="600"/>
              </a:spcAft>
              <a:buFont typeface="Wingdings" charset="2"/>
              <a:buChar char="q"/>
            </a:pPr>
            <a:r>
              <a:rPr lang="it-IT" sz="2800" dirty="0">
                <a:solidFill>
                  <a:schemeClr val="bg2">
                    <a:lumMod val="50000"/>
                  </a:schemeClr>
                </a:solidFill>
              </a:rPr>
              <a:t>regole transitorie </a:t>
            </a:r>
          </a:p>
        </p:txBody>
      </p:sp>
    </p:spTree>
    <p:extLst>
      <p:ext uri="{BB962C8B-B14F-4D97-AF65-F5344CB8AC3E}">
        <p14:creationId xmlns:p14="http://schemas.microsoft.com/office/powerpoint/2010/main" xmlns="" val="777566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Normativa antiriciclaggio</a:t>
            </a:r>
          </a:p>
        </p:txBody>
      </p:sp>
      <p:sp>
        <p:nvSpPr>
          <p:cNvPr id="6" name="CasellaDiTesto 5"/>
          <p:cNvSpPr txBox="1"/>
          <p:nvPr/>
        </p:nvSpPr>
        <p:spPr>
          <a:xfrm>
            <a:off x="259582" y="2217440"/>
            <a:ext cx="12052661" cy="4708981"/>
          </a:xfrm>
          <a:prstGeom prst="rect">
            <a:avLst/>
          </a:prstGeom>
          <a:noFill/>
        </p:spPr>
        <p:txBody>
          <a:bodyPr wrap="square" rtlCol="0">
            <a:spAutoFit/>
          </a:bodyPr>
          <a:lstStyle/>
          <a:p>
            <a:pPr>
              <a:spcBef>
                <a:spcPts val="600"/>
              </a:spcBef>
              <a:spcAft>
                <a:spcPts val="600"/>
              </a:spcAft>
            </a:pPr>
            <a:r>
              <a:rPr lang="it-IT" sz="2400" b="1" dirty="0">
                <a:solidFill>
                  <a:schemeClr val="bg2">
                    <a:lumMod val="50000"/>
                  </a:schemeClr>
                </a:solidFill>
              </a:rPr>
              <a:t>L’ATTIVITÀ DEL CNDCEC</a:t>
            </a:r>
          </a:p>
          <a:p>
            <a:pPr marL="342900" indent="-342900">
              <a:spcBef>
                <a:spcPts val="600"/>
              </a:spcBef>
              <a:spcAft>
                <a:spcPts val="600"/>
              </a:spcAft>
              <a:buFont typeface="Wingdings" charset="2"/>
              <a:buChar char="q"/>
            </a:pPr>
            <a:r>
              <a:rPr lang="it-IT" sz="2400" dirty="0">
                <a:solidFill>
                  <a:schemeClr val="bg2">
                    <a:lumMod val="50000"/>
                  </a:schemeClr>
                </a:solidFill>
              </a:rPr>
              <a:t>Elaborazione delle “regole tecniche” previste dal Decreto per la disciplina operativa dei seguenti obblighi:</a:t>
            </a:r>
          </a:p>
          <a:p>
            <a:pPr marL="457200" indent="-457200">
              <a:spcBef>
                <a:spcPts val="600"/>
              </a:spcBef>
              <a:spcAft>
                <a:spcPts val="600"/>
              </a:spcAft>
              <a:buAutoNum type="arabicPeriod"/>
            </a:pPr>
            <a:r>
              <a:rPr lang="it-IT" sz="2400" dirty="0">
                <a:solidFill>
                  <a:schemeClr val="bg2">
                    <a:lumMod val="50000"/>
                  </a:schemeClr>
                </a:solidFill>
              </a:rPr>
              <a:t>adeguata verifica, anche semplificata e rafforzata, della clientela</a:t>
            </a:r>
          </a:p>
          <a:p>
            <a:pPr marL="457200" indent="-457200">
              <a:spcBef>
                <a:spcPts val="600"/>
              </a:spcBef>
              <a:spcAft>
                <a:spcPts val="600"/>
              </a:spcAft>
              <a:buAutoNum type="arabicPeriod"/>
            </a:pPr>
            <a:r>
              <a:rPr lang="it-IT" sz="2400" dirty="0">
                <a:solidFill>
                  <a:schemeClr val="bg2">
                    <a:lumMod val="50000"/>
                  </a:schemeClr>
                </a:solidFill>
              </a:rPr>
              <a:t>valutazione del rischio</a:t>
            </a:r>
          </a:p>
          <a:p>
            <a:pPr marL="457200" indent="-457200">
              <a:spcBef>
                <a:spcPts val="600"/>
              </a:spcBef>
              <a:spcAft>
                <a:spcPts val="600"/>
              </a:spcAft>
              <a:buAutoNum type="arabicPeriod"/>
            </a:pPr>
            <a:r>
              <a:rPr lang="it-IT" sz="2400" dirty="0">
                <a:solidFill>
                  <a:schemeClr val="bg2">
                    <a:lumMod val="50000"/>
                  </a:schemeClr>
                </a:solidFill>
              </a:rPr>
              <a:t>conservazione dei dati e delle informazioni</a:t>
            </a:r>
          </a:p>
          <a:p>
            <a:pPr marL="457200" indent="-457200">
              <a:spcBef>
                <a:spcPts val="600"/>
              </a:spcBef>
              <a:spcAft>
                <a:spcPts val="600"/>
              </a:spcAft>
              <a:buAutoNum type="arabicPeriod"/>
            </a:pPr>
            <a:r>
              <a:rPr lang="it-IT" sz="2400" dirty="0">
                <a:solidFill>
                  <a:schemeClr val="bg2">
                    <a:lumMod val="50000"/>
                  </a:schemeClr>
                </a:solidFill>
              </a:rPr>
              <a:t>controllo interno</a:t>
            </a:r>
          </a:p>
          <a:p>
            <a:pPr marL="457200" indent="-457200">
              <a:spcBef>
                <a:spcPts val="600"/>
              </a:spcBef>
              <a:spcAft>
                <a:spcPts val="600"/>
              </a:spcAft>
              <a:buFont typeface="Wingdings" charset="2"/>
              <a:buChar char="q"/>
            </a:pPr>
            <a:r>
              <a:rPr lang="it-IT" sz="2400" dirty="0">
                <a:solidFill>
                  <a:schemeClr val="bg2">
                    <a:lumMod val="50000"/>
                  </a:schemeClr>
                </a:solidFill>
              </a:rPr>
              <a:t>Interlocuzione - unitamente ad avvocati e notai - con il MEF al fine di stabilire regole transitorie certe fino all’approvazione delle nuove regole tecniche (che ai sensi del Decreto dovranno essere vagliate dal CSF)</a:t>
            </a:r>
          </a:p>
        </p:txBody>
      </p:sp>
    </p:spTree>
    <p:extLst>
      <p:ext uri="{BB962C8B-B14F-4D97-AF65-F5344CB8AC3E}">
        <p14:creationId xmlns:p14="http://schemas.microsoft.com/office/powerpoint/2010/main" xmlns="" val="304322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Equo compenso</a:t>
            </a:r>
          </a:p>
        </p:txBody>
      </p:sp>
      <p:sp>
        <p:nvSpPr>
          <p:cNvPr id="6" name="CasellaDiTesto 5"/>
          <p:cNvSpPr txBox="1"/>
          <p:nvPr/>
        </p:nvSpPr>
        <p:spPr>
          <a:xfrm>
            <a:off x="259582" y="2217440"/>
            <a:ext cx="12052661" cy="5109091"/>
          </a:xfrm>
          <a:prstGeom prst="rect">
            <a:avLst/>
          </a:prstGeom>
          <a:noFill/>
        </p:spPr>
        <p:txBody>
          <a:bodyPr wrap="square" rtlCol="0">
            <a:spAutoFit/>
          </a:bodyPr>
          <a:lstStyle/>
          <a:p>
            <a:pPr>
              <a:spcBef>
                <a:spcPts val="600"/>
              </a:spcBef>
              <a:spcAft>
                <a:spcPts val="600"/>
              </a:spcAft>
            </a:pPr>
            <a:r>
              <a:rPr lang="it-IT" sz="2600" b="1" dirty="0">
                <a:solidFill>
                  <a:schemeClr val="bg2">
                    <a:lumMod val="50000"/>
                  </a:schemeClr>
                </a:solidFill>
              </a:rPr>
              <a:t>LE PROPOSTE LEGISLATIVE</a:t>
            </a:r>
          </a:p>
          <a:p>
            <a:pPr>
              <a:spcBef>
                <a:spcPts val="600"/>
              </a:spcBef>
              <a:spcAft>
                <a:spcPts val="600"/>
              </a:spcAft>
            </a:pPr>
            <a:r>
              <a:rPr lang="it-IT" sz="2600" dirty="0">
                <a:solidFill>
                  <a:schemeClr val="bg2">
                    <a:lumMod val="50000"/>
                  </a:schemeClr>
                </a:solidFill>
              </a:rPr>
              <a:t>Il DDL 2858, in corso di esame, definisce un criterio concreto al quale ancorare l’</a:t>
            </a:r>
            <a:r>
              <a:rPr lang="it-IT" sz="2600" b="1" dirty="0">
                <a:solidFill>
                  <a:schemeClr val="bg2">
                    <a:lumMod val="50000"/>
                  </a:schemeClr>
                </a:solidFill>
              </a:rPr>
              <a:t>equo compenso</a:t>
            </a:r>
            <a:r>
              <a:rPr lang="it-IT" sz="2600" dirty="0">
                <a:solidFill>
                  <a:schemeClr val="bg2">
                    <a:lumMod val="50000"/>
                  </a:schemeClr>
                </a:solidFill>
              </a:rPr>
              <a:t>, che non è tale se inferiore ai parametri stabiliti per la liquidazione dei compensi dei professionisti iscritti in albi.</a:t>
            </a:r>
          </a:p>
          <a:p>
            <a:pPr>
              <a:spcBef>
                <a:spcPts val="600"/>
              </a:spcBef>
              <a:spcAft>
                <a:spcPts val="600"/>
              </a:spcAft>
            </a:pPr>
            <a:endParaRPr lang="it-IT" sz="2600" dirty="0">
              <a:solidFill>
                <a:schemeClr val="bg2">
                  <a:lumMod val="50000"/>
                </a:schemeClr>
              </a:solidFill>
            </a:endParaRPr>
          </a:p>
          <a:p>
            <a:pPr>
              <a:spcBef>
                <a:spcPts val="600"/>
              </a:spcBef>
              <a:spcAft>
                <a:spcPts val="600"/>
              </a:spcAft>
            </a:pPr>
            <a:r>
              <a:rPr lang="it-IT" sz="2600" dirty="0">
                <a:solidFill>
                  <a:schemeClr val="bg2">
                    <a:lumMod val="50000"/>
                  </a:schemeClr>
                </a:solidFill>
              </a:rPr>
              <a:t>Ancorare l’equo compenso ai parametri ministeriali può essere senz’altro un primo passo per restituire nuovamente dignità alle prestazioni rese dai professionisti, che sempre più spesso sono coinvolti dal legislatore nello svolgimento di attività in supporto alla pubblica amministrazione (art. 5 della l. 81/2017).</a:t>
            </a:r>
          </a:p>
          <a:p>
            <a:pPr>
              <a:spcBef>
                <a:spcPts val="600"/>
              </a:spcBef>
              <a:spcAft>
                <a:spcPts val="600"/>
              </a:spcAft>
            </a:pPr>
            <a:endParaRPr lang="it-IT" sz="2600" dirty="0">
              <a:solidFill>
                <a:schemeClr val="bg2">
                  <a:lumMod val="50000"/>
                </a:schemeClr>
              </a:solidFill>
            </a:endParaRPr>
          </a:p>
        </p:txBody>
      </p:sp>
      <p:sp>
        <p:nvSpPr>
          <p:cNvPr id="5" name="Freccia giù 4"/>
          <p:cNvSpPr/>
          <p:nvPr/>
        </p:nvSpPr>
        <p:spPr bwMode="auto">
          <a:xfrm>
            <a:off x="6236246" y="4161656"/>
            <a:ext cx="792088" cy="432048"/>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180595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Equo compenso</a:t>
            </a:r>
          </a:p>
        </p:txBody>
      </p:sp>
      <p:sp>
        <p:nvSpPr>
          <p:cNvPr id="6" name="CasellaDiTesto 5"/>
          <p:cNvSpPr txBox="1"/>
          <p:nvPr/>
        </p:nvSpPr>
        <p:spPr>
          <a:xfrm>
            <a:off x="259582" y="2217440"/>
            <a:ext cx="12052661" cy="4401205"/>
          </a:xfrm>
          <a:prstGeom prst="rect">
            <a:avLst/>
          </a:prstGeom>
          <a:noFill/>
        </p:spPr>
        <p:txBody>
          <a:bodyPr wrap="square" rtlCol="0">
            <a:spAutoFit/>
          </a:bodyPr>
          <a:lstStyle/>
          <a:p>
            <a:pPr>
              <a:spcBef>
                <a:spcPts val="600"/>
              </a:spcBef>
              <a:spcAft>
                <a:spcPts val="600"/>
              </a:spcAft>
            </a:pPr>
            <a:r>
              <a:rPr lang="it-IT" sz="2600" b="1" dirty="0">
                <a:solidFill>
                  <a:schemeClr val="bg2">
                    <a:lumMod val="50000"/>
                  </a:schemeClr>
                </a:solidFill>
              </a:rPr>
              <a:t>L’AUDIZIONE DELLE PROFESSIONI</a:t>
            </a:r>
          </a:p>
          <a:p>
            <a:pPr>
              <a:spcBef>
                <a:spcPts val="600"/>
              </a:spcBef>
              <a:spcAft>
                <a:spcPts val="600"/>
              </a:spcAft>
            </a:pPr>
            <a:r>
              <a:rPr lang="it-IT" sz="2600" dirty="0">
                <a:solidFill>
                  <a:schemeClr val="bg2">
                    <a:lumMod val="50000"/>
                  </a:schemeClr>
                </a:solidFill>
              </a:rPr>
              <a:t>Lo scorso 11 luglio si è tenuta presso la Commissione lavoro del Senato l’audizione del CUP sulle disposizioni recate dal disegno di legge n. 2858 in materia di equo compenso e responsabilità professionale delle professioni regolamentate. </a:t>
            </a:r>
          </a:p>
          <a:p>
            <a:pPr>
              <a:spcBef>
                <a:spcPts val="600"/>
              </a:spcBef>
              <a:spcAft>
                <a:spcPts val="600"/>
              </a:spcAft>
            </a:pPr>
            <a:r>
              <a:rPr lang="it-IT" sz="2600" dirty="0">
                <a:solidFill>
                  <a:schemeClr val="bg2">
                    <a:lumMod val="50000"/>
                  </a:schemeClr>
                </a:solidFill>
              </a:rPr>
              <a:t>Nell’auspicare che la discussione del DDL possa essere completata entro la fine di questa legislatura, è stato ribadito l’apprezzamento delle professioni per una proposta di legge che impegna il Governo a definire </a:t>
            </a:r>
            <a:r>
              <a:rPr lang="it-IT" sz="2600" b="1" dirty="0">
                <a:solidFill>
                  <a:schemeClr val="bg2">
                    <a:lumMod val="50000"/>
                  </a:schemeClr>
                </a:solidFill>
              </a:rPr>
              <a:t>misure a tutela del giusto compenso per le attività svolte dai professionisti</a:t>
            </a:r>
            <a:r>
              <a:rPr lang="it-IT" sz="2600" dirty="0">
                <a:solidFill>
                  <a:schemeClr val="bg2">
                    <a:lumMod val="50000"/>
                  </a:schemeClr>
                </a:solidFill>
              </a:rPr>
              <a:t>, in linea con quanto previsto dall’art. 36 della Costituzione. </a:t>
            </a:r>
          </a:p>
        </p:txBody>
      </p:sp>
    </p:spTree>
    <p:extLst>
      <p:ext uri="{BB962C8B-B14F-4D97-AF65-F5344CB8AC3E}">
        <p14:creationId xmlns:p14="http://schemas.microsoft.com/office/powerpoint/2010/main" xmlns="" val="3509768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1964" y="1137320"/>
            <a:ext cx="12052661" cy="748988"/>
          </a:xfrm>
          <a:prstGeom prst="rect">
            <a:avLst/>
          </a:prstGeom>
          <a:noFill/>
        </p:spPr>
        <p:txBody>
          <a:bodyPr wrap="square" rtlCol="0">
            <a:spAutoFit/>
          </a:bodyPr>
          <a:lstStyle/>
          <a:p>
            <a:r>
              <a:rPr lang="it-IT" sz="4267" b="1" dirty="0">
                <a:solidFill>
                  <a:schemeClr val="bg1"/>
                </a:solidFill>
              </a:rPr>
              <a:t>Tutela della professione</a:t>
            </a:r>
          </a:p>
        </p:txBody>
      </p:sp>
      <p:sp>
        <p:nvSpPr>
          <p:cNvPr id="3" name="CasellaDiTesto 2"/>
          <p:cNvSpPr txBox="1"/>
          <p:nvPr/>
        </p:nvSpPr>
        <p:spPr>
          <a:xfrm>
            <a:off x="259582" y="1929408"/>
            <a:ext cx="12052661" cy="4678204"/>
          </a:xfrm>
          <a:prstGeom prst="rect">
            <a:avLst/>
          </a:prstGeom>
          <a:noFill/>
        </p:spPr>
        <p:txBody>
          <a:bodyPr wrap="square" rtlCol="0">
            <a:spAutoFit/>
          </a:bodyPr>
          <a:lstStyle/>
          <a:p>
            <a:pPr>
              <a:spcBef>
                <a:spcPts val="600"/>
              </a:spcBef>
              <a:spcAft>
                <a:spcPts val="600"/>
              </a:spcAft>
            </a:pPr>
            <a:r>
              <a:rPr lang="it-IT" sz="2600" b="1" dirty="0">
                <a:solidFill>
                  <a:schemeClr val="bg2">
                    <a:lumMod val="50000"/>
                  </a:schemeClr>
                </a:solidFill>
              </a:rPr>
              <a:t>IL PROBLEMA</a:t>
            </a:r>
          </a:p>
          <a:p>
            <a:pPr marL="457200" indent="-457200">
              <a:spcBef>
                <a:spcPts val="1800"/>
              </a:spcBef>
              <a:spcAft>
                <a:spcPts val="600"/>
              </a:spcAft>
              <a:buFont typeface="Wingdings" panose="05000000000000000000" pitchFamily="2" charset="2"/>
              <a:buChar char="q"/>
            </a:pPr>
            <a:r>
              <a:rPr lang="it-IT" sz="2400" dirty="0">
                <a:solidFill>
                  <a:schemeClr val="bg2">
                    <a:lumMod val="50000"/>
                  </a:schemeClr>
                </a:solidFill>
              </a:rPr>
              <a:t>Art. 1 d.lgs. 139/2005          	assenza di attività esclusive/riservate</a:t>
            </a:r>
          </a:p>
          <a:p>
            <a:pPr marL="457200" indent="-457200">
              <a:spcBef>
                <a:spcPts val="3000"/>
              </a:spcBef>
              <a:spcAft>
                <a:spcPts val="600"/>
              </a:spcAft>
              <a:buFont typeface="Wingdings" panose="05000000000000000000" pitchFamily="2" charset="2"/>
              <a:buChar char="q"/>
            </a:pPr>
            <a:r>
              <a:rPr lang="it-IT" sz="2400" dirty="0">
                <a:solidFill>
                  <a:schemeClr val="bg2">
                    <a:lumMod val="50000"/>
                  </a:schemeClr>
                </a:solidFill>
              </a:rPr>
              <a:t>Legge 4/2013                       	riconoscimento delle «professioni» non 							regolamentate</a:t>
            </a:r>
          </a:p>
          <a:p>
            <a:pPr marL="457200" indent="-457200">
              <a:spcBef>
                <a:spcPts val="3000"/>
              </a:spcBef>
              <a:spcAft>
                <a:spcPts val="600"/>
              </a:spcAft>
              <a:buFont typeface="Wingdings" panose="05000000000000000000" pitchFamily="2" charset="2"/>
              <a:buChar char="q"/>
            </a:pPr>
            <a:r>
              <a:rPr lang="it-IT" sz="2400" dirty="0">
                <a:solidFill>
                  <a:schemeClr val="bg2">
                    <a:lumMod val="50000"/>
                  </a:schemeClr>
                </a:solidFill>
              </a:rPr>
              <a:t>La giurisprudenza		dal 2012 la Cassazione ha riconosciuto il reato di 					esercizio abusivo della professione in capo al 						soggetto che svolge attività «tipica» e di 							«competenza specifica» della professione 						regolamentata senza però essere iscritto all'Albo </a:t>
            </a:r>
          </a:p>
        </p:txBody>
      </p:sp>
      <p:sp>
        <p:nvSpPr>
          <p:cNvPr id="5" name="Freccia giù 4"/>
          <p:cNvSpPr/>
          <p:nvPr/>
        </p:nvSpPr>
        <p:spPr bwMode="auto">
          <a:xfrm rot="16200000">
            <a:off x="3751970" y="2685493"/>
            <a:ext cx="792088" cy="432048"/>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
        <p:nvSpPr>
          <p:cNvPr id="6" name="Freccia giù 4"/>
          <p:cNvSpPr/>
          <p:nvPr/>
        </p:nvSpPr>
        <p:spPr bwMode="auto">
          <a:xfrm rot="16200000">
            <a:off x="3751970" y="3693604"/>
            <a:ext cx="792088" cy="432048"/>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
        <p:nvSpPr>
          <p:cNvPr id="7" name="Freccia giù 4"/>
          <p:cNvSpPr/>
          <p:nvPr/>
        </p:nvSpPr>
        <p:spPr bwMode="auto">
          <a:xfrm rot="16200000">
            <a:off x="3751970" y="4773724"/>
            <a:ext cx="792088" cy="432048"/>
          </a:xfrm>
          <a:prstGeom prst="down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179513" rtl="0" eaLnBrk="1" fontAlgn="base" latinLnBrk="0" hangingPunct="1">
              <a:lnSpc>
                <a:spcPct val="100000"/>
              </a:lnSpc>
              <a:spcBef>
                <a:spcPct val="0"/>
              </a:spcBef>
              <a:spcAft>
                <a:spcPct val="0"/>
              </a:spcAft>
              <a:buClrTx/>
              <a:buSzTx/>
              <a:buFontTx/>
              <a:buNone/>
              <a:tabLst/>
            </a:pPr>
            <a:endParaRPr kumimoji="0" lang="it-IT" sz="23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xmlns="" val="682129964"/>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79513" rtl="0" eaLnBrk="1" fontAlgn="base" latinLnBrk="0" hangingPunct="1">
          <a:lnSpc>
            <a:spcPct val="100000"/>
          </a:lnSpc>
          <a:spcBef>
            <a:spcPct val="0"/>
          </a:spcBef>
          <a:spcAft>
            <a:spcPct val="0"/>
          </a:spcAft>
          <a:buClrTx/>
          <a:buSzTx/>
          <a:buFontTx/>
          <a:buNone/>
          <a:tabLst/>
          <a:defRPr kumimoji="0" lang="it-IT" sz="23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179513" rtl="0" eaLnBrk="1" fontAlgn="base" latinLnBrk="0" hangingPunct="1">
          <a:lnSpc>
            <a:spcPct val="100000"/>
          </a:lnSpc>
          <a:spcBef>
            <a:spcPct val="0"/>
          </a:spcBef>
          <a:spcAft>
            <a:spcPct val="0"/>
          </a:spcAft>
          <a:buClrTx/>
          <a:buSzTx/>
          <a:buFontTx/>
          <a:buNone/>
          <a:tabLst/>
          <a:defRPr kumimoji="0" lang="it-IT" sz="23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1884</TotalTime>
  <Words>614</Words>
  <Application>Microsoft Office PowerPoint</Application>
  <PresentationFormat>Personalizzato</PresentationFormat>
  <Paragraphs>60</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Company>MAP Servizi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mastrogiacomo</dc:creator>
  <cp:lastModifiedBy>sistema</cp:lastModifiedBy>
  <cp:revision>236</cp:revision>
  <cp:lastPrinted>2017-03-23T08:27:30Z</cp:lastPrinted>
  <dcterms:created xsi:type="dcterms:W3CDTF">2011-01-27T10:33:17Z</dcterms:created>
  <dcterms:modified xsi:type="dcterms:W3CDTF">2017-07-28T10:52:00Z</dcterms:modified>
</cp:coreProperties>
</file>