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handoutMasterIdLst>
    <p:handoutMasterId r:id="rId10"/>
  </p:handoutMasterIdLst>
  <p:sldIdLst>
    <p:sldId id="329" r:id="rId2"/>
    <p:sldId id="317" r:id="rId3"/>
    <p:sldId id="337" r:id="rId4"/>
    <p:sldId id="334" r:id="rId5"/>
    <p:sldId id="339" r:id="rId6"/>
    <p:sldId id="340" r:id="rId7"/>
    <p:sldId id="341" r:id="rId8"/>
  </p:sldIdLst>
  <p:sldSz cx="13336588" cy="7315200"/>
  <p:notesSz cx="6797675" cy="9926638"/>
  <p:defaultTextStyle>
    <a:defPPr>
      <a:defRPr lang="it-IT"/>
    </a:defPPr>
    <a:lvl1pPr algn="l" rtl="0" fontAlgn="base">
      <a:spcBef>
        <a:spcPct val="0"/>
      </a:spcBef>
      <a:spcAft>
        <a:spcPct val="0"/>
      </a:spcAft>
      <a:defRPr sz="2300" kern="1200">
        <a:solidFill>
          <a:schemeClr val="tx1"/>
        </a:solidFill>
        <a:latin typeface="Arial" charset="0"/>
        <a:ea typeface="+mn-ea"/>
        <a:cs typeface="Arial" charset="0"/>
      </a:defRPr>
    </a:lvl1pPr>
    <a:lvl2pPr marL="457200" algn="l" rtl="0" fontAlgn="base">
      <a:spcBef>
        <a:spcPct val="0"/>
      </a:spcBef>
      <a:spcAft>
        <a:spcPct val="0"/>
      </a:spcAft>
      <a:defRPr sz="2300" kern="1200">
        <a:solidFill>
          <a:schemeClr val="tx1"/>
        </a:solidFill>
        <a:latin typeface="Arial" charset="0"/>
        <a:ea typeface="+mn-ea"/>
        <a:cs typeface="Arial" charset="0"/>
      </a:defRPr>
    </a:lvl2pPr>
    <a:lvl3pPr marL="914400" algn="l" rtl="0" fontAlgn="base">
      <a:spcBef>
        <a:spcPct val="0"/>
      </a:spcBef>
      <a:spcAft>
        <a:spcPct val="0"/>
      </a:spcAft>
      <a:defRPr sz="2300" kern="1200">
        <a:solidFill>
          <a:schemeClr val="tx1"/>
        </a:solidFill>
        <a:latin typeface="Arial" charset="0"/>
        <a:ea typeface="+mn-ea"/>
        <a:cs typeface="Arial" charset="0"/>
      </a:defRPr>
    </a:lvl3pPr>
    <a:lvl4pPr marL="1371600" algn="l" rtl="0" fontAlgn="base">
      <a:spcBef>
        <a:spcPct val="0"/>
      </a:spcBef>
      <a:spcAft>
        <a:spcPct val="0"/>
      </a:spcAft>
      <a:defRPr sz="2300" kern="1200">
        <a:solidFill>
          <a:schemeClr val="tx1"/>
        </a:solidFill>
        <a:latin typeface="Arial" charset="0"/>
        <a:ea typeface="+mn-ea"/>
        <a:cs typeface="Arial" charset="0"/>
      </a:defRPr>
    </a:lvl4pPr>
    <a:lvl5pPr marL="1828800" algn="l" rtl="0" fontAlgn="base">
      <a:spcBef>
        <a:spcPct val="0"/>
      </a:spcBef>
      <a:spcAft>
        <a:spcPct val="0"/>
      </a:spcAft>
      <a:defRPr sz="2300" kern="1200">
        <a:solidFill>
          <a:schemeClr val="tx1"/>
        </a:solidFill>
        <a:latin typeface="Arial" charset="0"/>
        <a:ea typeface="+mn-ea"/>
        <a:cs typeface="Arial" charset="0"/>
      </a:defRPr>
    </a:lvl5pPr>
    <a:lvl6pPr marL="2286000" algn="l" defTabSz="914400" rtl="0" eaLnBrk="1" latinLnBrk="0" hangingPunct="1">
      <a:defRPr sz="2300" kern="1200">
        <a:solidFill>
          <a:schemeClr val="tx1"/>
        </a:solidFill>
        <a:latin typeface="Arial" charset="0"/>
        <a:ea typeface="+mn-ea"/>
        <a:cs typeface="Arial" charset="0"/>
      </a:defRPr>
    </a:lvl6pPr>
    <a:lvl7pPr marL="2743200" algn="l" defTabSz="914400" rtl="0" eaLnBrk="1" latinLnBrk="0" hangingPunct="1">
      <a:defRPr sz="2300" kern="1200">
        <a:solidFill>
          <a:schemeClr val="tx1"/>
        </a:solidFill>
        <a:latin typeface="Arial" charset="0"/>
        <a:ea typeface="+mn-ea"/>
        <a:cs typeface="Arial" charset="0"/>
      </a:defRPr>
    </a:lvl7pPr>
    <a:lvl8pPr marL="3200400" algn="l" defTabSz="914400" rtl="0" eaLnBrk="1" latinLnBrk="0" hangingPunct="1">
      <a:defRPr sz="2300" kern="1200">
        <a:solidFill>
          <a:schemeClr val="tx1"/>
        </a:solidFill>
        <a:latin typeface="Arial" charset="0"/>
        <a:ea typeface="+mn-ea"/>
        <a:cs typeface="Arial" charset="0"/>
      </a:defRPr>
    </a:lvl8pPr>
    <a:lvl9pPr marL="3657600" algn="l" defTabSz="914400" rtl="0" eaLnBrk="1" latinLnBrk="0" hangingPunct="1">
      <a:defRPr sz="23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304">
          <p15:clr>
            <a:srgbClr val="A4A3A4"/>
          </p15:clr>
        </p15:guide>
        <p15:guide id="2" pos="4201">
          <p15:clr>
            <a:srgbClr val="A4A3A4"/>
          </p15:clr>
        </p15:guide>
      </p15:sldGuideLst>
    </p:ext>
    <p:ext uri="{2D200454-40CA-4A62-9FC3-DE9A4176ACB9}">
      <p15:notesGuideLst xmlns:p15="http://schemas.microsoft.com/office/powerpoint/2012/main" xmlns="">
        <p15:guide id="1" orient="horz" pos="3126"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DDDDDD"/>
    <a:srgbClr val="606060"/>
    <a:srgbClr val="F5F5F5"/>
    <a:srgbClr val="1B75BC"/>
    <a:srgbClr val="D7122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6491" autoAdjust="0"/>
    <p:restoredTop sz="96405" autoAdjust="0"/>
  </p:normalViewPr>
  <p:slideViewPr>
    <p:cSldViewPr>
      <p:cViewPr varScale="1">
        <p:scale>
          <a:sx n="79" d="100"/>
          <a:sy n="79" d="100"/>
        </p:scale>
        <p:origin x="-114" y="-444"/>
      </p:cViewPr>
      <p:guideLst>
        <p:guide orient="horz" pos="2304"/>
        <p:guide pos="4201"/>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1" d="100"/>
          <a:sy n="51" d="100"/>
        </p:scale>
        <p:origin x="-2958" y="-96"/>
      </p:cViewPr>
      <p:guideLst>
        <p:guide orient="horz" pos="3126"/>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36BDB773-5894-40E7-8BE7-12D8323E2677}" type="datetimeFigureOut">
              <a:rPr lang="it-IT" smtClean="0"/>
              <a:pPr/>
              <a:t>28/07/2017</a:t>
            </a:fld>
            <a:endParaRPr lang="it-IT"/>
          </a:p>
        </p:txBody>
      </p:sp>
      <p:sp>
        <p:nvSpPr>
          <p:cNvPr id="4" name="Segnaposto piè di pagina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8211965E-6A05-4126-8C3C-B017E8DFA45B}" type="slidenum">
              <a:rPr lang="it-IT" smtClean="0"/>
              <a:pPr/>
              <a:t>‹N›</a:t>
            </a:fld>
            <a:endParaRPr lang="it-IT"/>
          </a:p>
        </p:txBody>
      </p:sp>
    </p:spTree>
    <p:extLst>
      <p:ext uri="{BB962C8B-B14F-4D97-AF65-F5344CB8AC3E}">
        <p14:creationId xmlns:p14="http://schemas.microsoft.com/office/powerpoint/2010/main" xmlns="" val="372994525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6298EA4-05D1-43DB-BC9C-2728FA99B909}" type="datetimeFigureOut">
              <a:rPr lang="it-IT" smtClean="0"/>
              <a:pPr/>
              <a:t>28/07/2017</a:t>
            </a:fld>
            <a:endParaRPr lang="it-IT"/>
          </a:p>
        </p:txBody>
      </p:sp>
      <p:sp>
        <p:nvSpPr>
          <p:cNvPr id="4" name="Segnaposto immagine diapositiva 3"/>
          <p:cNvSpPr>
            <a:spLocks noGrp="1" noRot="1" noChangeAspect="1"/>
          </p:cNvSpPr>
          <p:nvPr>
            <p:ph type="sldImg" idx="2"/>
          </p:nvPr>
        </p:nvSpPr>
        <p:spPr>
          <a:xfrm>
            <a:off x="4763" y="744538"/>
            <a:ext cx="6788150"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164"/>
            <a:ext cx="2946400" cy="4968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9688" y="9428164"/>
            <a:ext cx="2946400" cy="496887"/>
          </a:xfrm>
          <a:prstGeom prst="rect">
            <a:avLst/>
          </a:prstGeom>
        </p:spPr>
        <p:txBody>
          <a:bodyPr vert="horz" lIns="91440" tIns="45720" rIns="91440" bIns="45720" rtlCol="0" anchor="b"/>
          <a:lstStyle>
            <a:lvl1pPr algn="r">
              <a:defRPr sz="1200"/>
            </a:lvl1pPr>
          </a:lstStyle>
          <a:p>
            <a:fld id="{B25A572F-C6A1-42BB-9CB1-D260B00AEBE1}" type="slidenum">
              <a:rPr lang="it-IT" smtClean="0"/>
              <a:pPr/>
              <a:t>‹N›</a:t>
            </a:fld>
            <a:endParaRPr lang="it-IT"/>
          </a:p>
        </p:txBody>
      </p:sp>
    </p:spTree>
    <p:extLst>
      <p:ext uri="{BB962C8B-B14F-4D97-AF65-F5344CB8AC3E}">
        <p14:creationId xmlns:p14="http://schemas.microsoft.com/office/powerpoint/2010/main" xmlns="" val="315898560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_Diapositiva titolo">
    <p:spTree>
      <p:nvGrpSpPr>
        <p:cNvPr id="1" name=""/>
        <p:cNvGrpSpPr/>
        <p:nvPr/>
      </p:nvGrpSpPr>
      <p:grpSpPr>
        <a:xfrm>
          <a:off x="0" y="0"/>
          <a:ext cx="0" cy="0"/>
          <a:chOff x="0" y="0"/>
          <a:chExt cx="0" cy="0"/>
        </a:xfrm>
      </p:grpSpPr>
      <p:sp>
        <p:nvSpPr>
          <p:cNvPr id="11" name="Rectangle 6"/>
          <p:cNvSpPr>
            <a:spLocks noChangeArrowheads="1"/>
          </p:cNvSpPr>
          <p:nvPr userDrawn="1"/>
        </p:nvSpPr>
        <p:spPr bwMode="auto">
          <a:xfrm>
            <a:off x="560323" y="277707"/>
            <a:ext cx="3588839" cy="1459653"/>
          </a:xfrm>
          <a:prstGeom prst="rect">
            <a:avLst/>
          </a:prstGeom>
          <a:noFill/>
          <a:ln w="9525">
            <a:noFill/>
            <a:miter lim="800000"/>
            <a:headEnd/>
            <a:tailEnd/>
          </a:ln>
        </p:spPr>
        <p:txBody>
          <a:bodyPr wrap="none" lIns="98213" tIns="49107" rIns="98213" bIns="49107" anchor="ctr"/>
          <a:lstStyle/>
          <a:p>
            <a:endParaRPr lang="it-IT" sz="2453"/>
          </a:p>
        </p:txBody>
      </p:sp>
      <p:sp>
        <p:nvSpPr>
          <p:cNvPr id="12" name="Rectangle 1"/>
          <p:cNvSpPr>
            <a:spLocks noChangeArrowheads="1"/>
          </p:cNvSpPr>
          <p:nvPr userDrawn="1"/>
        </p:nvSpPr>
        <p:spPr bwMode="auto">
          <a:xfrm>
            <a:off x="560323" y="277707"/>
            <a:ext cx="3588839" cy="145965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it-IT" altLang="it-IT" sz="2453"/>
          </a:p>
        </p:txBody>
      </p:sp>
      <p:sp>
        <p:nvSpPr>
          <p:cNvPr id="18" name="Rettangolo 17"/>
          <p:cNvSpPr/>
          <p:nvPr userDrawn="1"/>
        </p:nvSpPr>
        <p:spPr>
          <a:xfrm>
            <a:off x="9404350" y="265113"/>
            <a:ext cx="3455988" cy="461665"/>
          </a:xfrm>
          <a:prstGeom prst="rect">
            <a:avLst/>
          </a:prstGeom>
        </p:spPr>
        <p:txBody>
          <a:bodyPr>
            <a:spAutoFit/>
          </a:bodyPr>
          <a:lstStyle/>
          <a:p>
            <a:pPr algn="r">
              <a:defRPr/>
            </a:pPr>
            <a:r>
              <a:rPr lang="it-IT" sz="2400" b="1" dirty="0">
                <a:solidFill>
                  <a:schemeClr val="bg2">
                    <a:lumMod val="75000"/>
                  </a:schemeClr>
                </a:solidFill>
                <a:latin typeface="Calibri" pitchFamily="34" charset="0"/>
              </a:rPr>
              <a:t>Assemblea dei Presidenti </a:t>
            </a:r>
          </a:p>
        </p:txBody>
      </p:sp>
    </p:spTree>
    <p:extLst>
      <p:ext uri="{BB962C8B-B14F-4D97-AF65-F5344CB8AC3E}">
        <p14:creationId xmlns:p14="http://schemas.microsoft.com/office/powerpoint/2010/main" xmlns="" val="1723919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8" name="Rettangolo 7"/>
          <p:cNvSpPr/>
          <p:nvPr userDrawn="1"/>
        </p:nvSpPr>
        <p:spPr>
          <a:xfrm>
            <a:off x="9404350" y="265113"/>
            <a:ext cx="3455988" cy="461665"/>
          </a:xfrm>
          <a:prstGeom prst="rect">
            <a:avLst/>
          </a:prstGeom>
        </p:spPr>
        <p:txBody>
          <a:bodyPr>
            <a:spAutoFit/>
          </a:bodyPr>
          <a:lstStyle/>
          <a:p>
            <a:pPr algn="r">
              <a:defRPr/>
            </a:pPr>
            <a:r>
              <a:rPr lang="it-IT" sz="2400" b="1" dirty="0">
                <a:solidFill>
                  <a:schemeClr val="bg2">
                    <a:lumMod val="75000"/>
                  </a:schemeClr>
                </a:solidFill>
                <a:latin typeface="Calibri" pitchFamily="34" charset="0"/>
              </a:rPr>
              <a:t>Assemblea dei Presidenti </a:t>
            </a:r>
          </a:p>
        </p:txBody>
      </p:sp>
      <p:sp>
        <p:nvSpPr>
          <p:cNvPr id="3" name="Rectangle 4"/>
          <p:cNvSpPr>
            <a:spLocks noChangeArrowheads="1"/>
          </p:cNvSpPr>
          <p:nvPr userDrawn="1"/>
        </p:nvSpPr>
        <p:spPr bwMode="auto">
          <a:xfrm>
            <a:off x="12742863" y="6969968"/>
            <a:ext cx="234950" cy="184150"/>
          </a:xfrm>
          <a:prstGeom prst="rect">
            <a:avLst/>
          </a:prstGeom>
          <a:noFill/>
          <a:ln>
            <a:noFill/>
          </a:ln>
          <a:effectLst/>
          <a:extLst/>
        </p:spPr>
        <p:txBody>
          <a:bodyPr wrap="none"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algn="ctr" eaLnBrk="1" hangingPunct="1">
              <a:buSzPct val="100000"/>
              <a:defRPr/>
            </a:pPr>
            <a:fld id="{3BA98FF2-2050-4543-8FEE-0408431E7E13}" type="slidenum">
              <a:rPr lang="it-IT" altLang="it-IT" sz="1600" b="0" smtClean="0">
                <a:solidFill>
                  <a:srgbClr val="606060"/>
                </a:solidFill>
              </a:rPr>
              <a:pPr algn="ctr" eaLnBrk="1" hangingPunct="1">
                <a:buSzPct val="100000"/>
                <a:defRPr/>
              </a:pPr>
              <a:t>‹N›</a:t>
            </a:fld>
            <a:endParaRPr lang="it-IT" altLang="it-IT" sz="1400" b="0" dirty="0">
              <a:solidFill>
                <a:srgbClr val="606060"/>
              </a:solidFill>
            </a:endParaRPr>
          </a:p>
        </p:txBody>
      </p:sp>
    </p:spTree>
  </p:cSld>
  <p:clrMap bg1="lt1" tx1="dk1" bg2="lt2" tx2="dk2" accent1="accent1" accent2="accent2" accent3="accent3" accent4="accent4" accent5="accent5" accent6="accent6" hlink="hlink" folHlink="folHlink"/>
  <p:sldLayoutIdLst>
    <p:sldLayoutId id="2147483792" r:id="rId1"/>
    <p:sldLayoutId id="2147483791" r:id="rId2"/>
  </p:sldLayoutIdLst>
  <p:hf hdr="0" ftr="0" dt="0"/>
  <p:txStyles>
    <p:titleStyle>
      <a:lvl1pPr algn="ctr" defTabSz="1179513" rtl="0" eaLnBrk="0" fontAlgn="base" hangingPunct="0">
        <a:spcBef>
          <a:spcPct val="0"/>
        </a:spcBef>
        <a:spcAft>
          <a:spcPct val="0"/>
        </a:spcAft>
        <a:defRPr sz="5700">
          <a:solidFill>
            <a:schemeClr val="tx2"/>
          </a:solidFill>
          <a:latin typeface="+mj-lt"/>
          <a:ea typeface="+mj-ea"/>
          <a:cs typeface="+mj-cs"/>
        </a:defRPr>
      </a:lvl1pPr>
      <a:lvl2pPr algn="ctr" defTabSz="1179513" rtl="0" eaLnBrk="0" fontAlgn="base" hangingPunct="0">
        <a:spcBef>
          <a:spcPct val="0"/>
        </a:spcBef>
        <a:spcAft>
          <a:spcPct val="0"/>
        </a:spcAft>
        <a:defRPr sz="5700">
          <a:solidFill>
            <a:schemeClr val="tx2"/>
          </a:solidFill>
          <a:latin typeface="Arial" charset="0"/>
          <a:cs typeface="Arial" charset="0"/>
        </a:defRPr>
      </a:lvl2pPr>
      <a:lvl3pPr algn="ctr" defTabSz="1179513" rtl="0" eaLnBrk="0" fontAlgn="base" hangingPunct="0">
        <a:spcBef>
          <a:spcPct val="0"/>
        </a:spcBef>
        <a:spcAft>
          <a:spcPct val="0"/>
        </a:spcAft>
        <a:defRPr sz="5700">
          <a:solidFill>
            <a:schemeClr val="tx2"/>
          </a:solidFill>
          <a:latin typeface="Arial" charset="0"/>
          <a:cs typeface="Arial" charset="0"/>
        </a:defRPr>
      </a:lvl3pPr>
      <a:lvl4pPr algn="ctr" defTabSz="1179513" rtl="0" eaLnBrk="0" fontAlgn="base" hangingPunct="0">
        <a:spcBef>
          <a:spcPct val="0"/>
        </a:spcBef>
        <a:spcAft>
          <a:spcPct val="0"/>
        </a:spcAft>
        <a:defRPr sz="5700">
          <a:solidFill>
            <a:schemeClr val="tx2"/>
          </a:solidFill>
          <a:latin typeface="Arial" charset="0"/>
          <a:cs typeface="Arial" charset="0"/>
        </a:defRPr>
      </a:lvl4pPr>
      <a:lvl5pPr algn="ctr" defTabSz="1179513" rtl="0" eaLnBrk="0" fontAlgn="base" hangingPunct="0">
        <a:spcBef>
          <a:spcPct val="0"/>
        </a:spcBef>
        <a:spcAft>
          <a:spcPct val="0"/>
        </a:spcAft>
        <a:defRPr sz="5700">
          <a:solidFill>
            <a:schemeClr val="tx2"/>
          </a:solidFill>
          <a:latin typeface="Arial" charset="0"/>
          <a:cs typeface="Arial" charset="0"/>
        </a:defRPr>
      </a:lvl5pPr>
      <a:lvl6pPr marL="457200" algn="ctr" defTabSz="1179513" rtl="0" fontAlgn="base">
        <a:spcBef>
          <a:spcPct val="0"/>
        </a:spcBef>
        <a:spcAft>
          <a:spcPct val="0"/>
        </a:spcAft>
        <a:defRPr sz="5700">
          <a:solidFill>
            <a:schemeClr val="tx2"/>
          </a:solidFill>
          <a:latin typeface="Arial" charset="0"/>
          <a:cs typeface="Arial" charset="0"/>
        </a:defRPr>
      </a:lvl6pPr>
      <a:lvl7pPr marL="914400" algn="ctr" defTabSz="1179513" rtl="0" fontAlgn="base">
        <a:spcBef>
          <a:spcPct val="0"/>
        </a:spcBef>
        <a:spcAft>
          <a:spcPct val="0"/>
        </a:spcAft>
        <a:defRPr sz="5700">
          <a:solidFill>
            <a:schemeClr val="tx2"/>
          </a:solidFill>
          <a:latin typeface="Arial" charset="0"/>
          <a:cs typeface="Arial" charset="0"/>
        </a:defRPr>
      </a:lvl7pPr>
      <a:lvl8pPr marL="1371600" algn="ctr" defTabSz="1179513" rtl="0" fontAlgn="base">
        <a:spcBef>
          <a:spcPct val="0"/>
        </a:spcBef>
        <a:spcAft>
          <a:spcPct val="0"/>
        </a:spcAft>
        <a:defRPr sz="5700">
          <a:solidFill>
            <a:schemeClr val="tx2"/>
          </a:solidFill>
          <a:latin typeface="Arial" charset="0"/>
          <a:cs typeface="Arial" charset="0"/>
        </a:defRPr>
      </a:lvl8pPr>
      <a:lvl9pPr marL="1828800" algn="ctr" defTabSz="1179513" rtl="0" fontAlgn="base">
        <a:spcBef>
          <a:spcPct val="0"/>
        </a:spcBef>
        <a:spcAft>
          <a:spcPct val="0"/>
        </a:spcAft>
        <a:defRPr sz="5700">
          <a:solidFill>
            <a:schemeClr val="tx2"/>
          </a:solidFill>
          <a:latin typeface="Arial" charset="0"/>
          <a:cs typeface="Arial" charset="0"/>
        </a:defRPr>
      </a:lvl9pPr>
    </p:titleStyle>
    <p:bodyStyle>
      <a:lvl1pPr marL="442913" indent="-442913" algn="l" defTabSz="1179513" rtl="0" eaLnBrk="0" fontAlgn="base" hangingPunct="0">
        <a:spcBef>
          <a:spcPct val="20000"/>
        </a:spcBef>
        <a:spcAft>
          <a:spcPct val="0"/>
        </a:spcAft>
        <a:buChar char="•"/>
        <a:defRPr sz="4100">
          <a:solidFill>
            <a:schemeClr val="tx1"/>
          </a:solidFill>
          <a:latin typeface="+mn-lt"/>
          <a:ea typeface="+mn-ea"/>
          <a:cs typeface="+mn-cs"/>
        </a:defRPr>
      </a:lvl1pPr>
      <a:lvl2pPr marL="958850" indent="-368300" algn="l" defTabSz="1179513" rtl="0" eaLnBrk="0" fontAlgn="base" hangingPunct="0">
        <a:spcBef>
          <a:spcPct val="20000"/>
        </a:spcBef>
        <a:spcAft>
          <a:spcPct val="0"/>
        </a:spcAft>
        <a:buChar char="–"/>
        <a:defRPr sz="3600">
          <a:solidFill>
            <a:schemeClr val="tx1"/>
          </a:solidFill>
          <a:latin typeface="+mn-lt"/>
          <a:cs typeface="+mn-cs"/>
        </a:defRPr>
      </a:lvl2pPr>
      <a:lvl3pPr marL="1474788" indent="-295275" algn="l" defTabSz="1179513" rtl="0" eaLnBrk="0" fontAlgn="base" hangingPunct="0">
        <a:spcBef>
          <a:spcPct val="20000"/>
        </a:spcBef>
        <a:spcAft>
          <a:spcPct val="0"/>
        </a:spcAft>
        <a:buChar char="•"/>
        <a:defRPr sz="3100">
          <a:solidFill>
            <a:schemeClr val="tx1"/>
          </a:solidFill>
          <a:latin typeface="+mn-lt"/>
          <a:cs typeface="+mn-cs"/>
        </a:defRPr>
      </a:lvl3pPr>
      <a:lvl4pPr marL="2065338" indent="-295275" algn="l" defTabSz="1179513" rtl="0" eaLnBrk="0" fontAlgn="base" hangingPunct="0">
        <a:spcBef>
          <a:spcPct val="20000"/>
        </a:spcBef>
        <a:spcAft>
          <a:spcPct val="0"/>
        </a:spcAft>
        <a:buChar char="–"/>
        <a:defRPr sz="2600">
          <a:solidFill>
            <a:schemeClr val="tx1"/>
          </a:solidFill>
          <a:latin typeface="+mn-lt"/>
          <a:cs typeface="+mn-cs"/>
        </a:defRPr>
      </a:lvl4pPr>
      <a:lvl5pPr marL="2654300" indent="-293688" algn="l" defTabSz="1179513" rtl="0" eaLnBrk="0" fontAlgn="base" hangingPunct="0">
        <a:spcBef>
          <a:spcPct val="20000"/>
        </a:spcBef>
        <a:spcAft>
          <a:spcPct val="0"/>
        </a:spcAft>
        <a:buChar char="»"/>
        <a:defRPr sz="2600">
          <a:solidFill>
            <a:schemeClr val="tx1"/>
          </a:solidFill>
          <a:latin typeface="+mn-lt"/>
          <a:cs typeface="+mn-cs"/>
        </a:defRPr>
      </a:lvl5pPr>
      <a:lvl6pPr marL="3111500" indent="-293688" algn="l" defTabSz="1179513" rtl="0" fontAlgn="base">
        <a:spcBef>
          <a:spcPct val="20000"/>
        </a:spcBef>
        <a:spcAft>
          <a:spcPct val="0"/>
        </a:spcAft>
        <a:buChar char="»"/>
        <a:defRPr sz="2600">
          <a:solidFill>
            <a:schemeClr val="tx1"/>
          </a:solidFill>
          <a:latin typeface="+mn-lt"/>
          <a:cs typeface="+mn-cs"/>
        </a:defRPr>
      </a:lvl6pPr>
      <a:lvl7pPr marL="3568700" indent="-293688" algn="l" defTabSz="1179513" rtl="0" fontAlgn="base">
        <a:spcBef>
          <a:spcPct val="20000"/>
        </a:spcBef>
        <a:spcAft>
          <a:spcPct val="0"/>
        </a:spcAft>
        <a:buChar char="»"/>
        <a:defRPr sz="2600">
          <a:solidFill>
            <a:schemeClr val="tx1"/>
          </a:solidFill>
          <a:latin typeface="+mn-lt"/>
          <a:cs typeface="+mn-cs"/>
        </a:defRPr>
      </a:lvl7pPr>
      <a:lvl8pPr marL="4025900" indent="-293688" algn="l" defTabSz="1179513" rtl="0" fontAlgn="base">
        <a:spcBef>
          <a:spcPct val="20000"/>
        </a:spcBef>
        <a:spcAft>
          <a:spcPct val="0"/>
        </a:spcAft>
        <a:buChar char="»"/>
        <a:defRPr sz="2600">
          <a:solidFill>
            <a:schemeClr val="tx1"/>
          </a:solidFill>
          <a:latin typeface="+mn-lt"/>
          <a:cs typeface="+mn-cs"/>
        </a:defRPr>
      </a:lvl8pPr>
      <a:lvl9pPr marL="4483100" indent="-293688" algn="l" defTabSz="1179513" rtl="0" fontAlgn="base">
        <a:spcBef>
          <a:spcPct val="20000"/>
        </a:spcBef>
        <a:spcAft>
          <a:spcPct val="0"/>
        </a:spcAft>
        <a:buChar char="»"/>
        <a:defRPr sz="2600">
          <a:solidFill>
            <a:schemeClr val="tx1"/>
          </a:solidFill>
          <a:latin typeface="+mn-lt"/>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763638" y="1857400"/>
            <a:ext cx="11366500" cy="4679950"/>
          </a:xfrm>
          <a:prstGeom prst="rect">
            <a:avLst/>
          </a:prstGeom>
          <a:noFill/>
          <a:ln w="9525">
            <a:noFill/>
            <a:miter lim="800000"/>
            <a:headEnd/>
            <a:tailEnd/>
          </a:ln>
        </p:spPr>
        <p:txBody>
          <a:bodyPr lIns="118003" tIns="59002" rIns="118003" bIns="59002"/>
          <a:lstStyle/>
          <a:p>
            <a:pPr marL="514350" indent="-514350" algn="ctr" defTabSz="1179513">
              <a:buClr>
                <a:srgbClr val="C00000"/>
              </a:buClr>
              <a:defRPr/>
            </a:pPr>
            <a:r>
              <a:rPr lang="it-IT" sz="3100" b="1" dirty="0">
                <a:solidFill>
                  <a:schemeClr val="bg2">
                    <a:lumMod val="75000"/>
                  </a:schemeClr>
                </a:solidFill>
                <a:latin typeface="Arial Narrow" pitchFamily="34" charset="0"/>
              </a:rPr>
              <a:t>	</a:t>
            </a:r>
          </a:p>
          <a:p>
            <a:pPr marL="514350" indent="-514350" algn="ctr" defTabSz="1179513">
              <a:buClr>
                <a:srgbClr val="C00000"/>
              </a:buClr>
              <a:defRPr/>
            </a:pPr>
            <a:endParaRPr lang="it-IT" sz="3100" b="1" dirty="0">
              <a:solidFill>
                <a:schemeClr val="bg2">
                  <a:lumMod val="75000"/>
                </a:schemeClr>
              </a:solidFill>
              <a:latin typeface="Arial Narrow" pitchFamily="34" charset="0"/>
            </a:endParaRPr>
          </a:p>
          <a:p>
            <a:pPr marL="514350" indent="-514350" algn="ctr" defTabSz="1179513">
              <a:buClr>
                <a:srgbClr val="C00000"/>
              </a:buClr>
              <a:defRPr/>
            </a:pPr>
            <a:r>
              <a:rPr lang="it-IT" sz="5400" b="1" dirty="0">
                <a:solidFill>
                  <a:schemeClr val="bg2">
                    <a:lumMod val="75000"/>
                  </a:schemeClr>
                </a:solidFill>
                <a:latin typeface="Arial Narrow" pitchFamily="34" charset="0"/>
              </a:rPr>
              <a:t>Assemblea dei Presidenti </a:t>
            </a:r>
          </a:p>
          <a:p>
            <a:pPr marL="514350" indent="-514350" algn="ctr" defTabSz="1179513">
              <a:buClr>
                <a:srgbClr val="C00000"/>
              </a:buClr>
              <a:defRPr/>
            </a:pPr>
            <a:endParaRPr lang="it-IT" sz="5400" b="1" dirty="0">
              <a:solidFill>
                <a:schemeClr val="bg2">
                  <a:lumMod val="75000"/>
                </a:schemeClr>
              </a:solidFill>
              <a:latin typeface="Arial Narrow" pitchFamily="34" charset="0"/>
            </a:endParaRPr>
          </a:p>
          <a:p>
            <a:pPr marL="514350" indent="-514350" algn="ctr" defTabSz="1179513">
              <a:buClr>
                <a:srgbClr val="C00000"/>
              </a:buClr>
              <a:defRPr/>
            </a:pPr>
            <a:r>
              <a:rPr lang="it-IT" sz="4000" b="1" dirty="0">
                <a:solidFill>
                  <a:schemeClr val="bg2">
                    <a:lumMod val="75000"/>
                  </a:schemeClr>
                </a:solidFill>
                <a:latin typeface="Arial Narrow" pitchFamily="34" charset="0"/>
              </a:rPr>
              <a:t>Roma 20 luglio 2017</a:t>
            </a:r>
            <a:endParaRPr lang="it-IT" sz="4000" dirty="0">
              <a:solidFill>
                <a:schemeClr val="bg2">
                  <a:lumMod val="75000"/>
                </a:schemeClr>
              </a:solidFill>
              <a:latin typeface="+mj-lt"/>
            </a:endParaRPr>
          </a:p>
        </p:txBody>
      </p:sp>
    </p:spTree>
    <p:extLst>
      <p:ext uri="{BB962C8B-B14F-4D97-AF65-F5344CB8AC3E}">
        <p14:creationId xmlns:p14="http://schemas.microsoft.com/office/powerpoint/2010/main" xmlns="" val="198959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242639" y="561256"/>
            <a:ext cx="11809312" cy="2257093"/>
          </a:xfrm>
          <a:prstGeom prst="rect">
            <a:avLst/>
          </a:prstGeom>
          <a:noFill/>
        </p:spPr>
        <p:txBody>
          <a:bodyPr wrap="square" rtlCol="0">
            <a:spAutoFit/>
          </a:bodyPr>
          <a:lstStyle/>
          <a:p>
            <a:r>
              <a:rPr lang="it-IT" sz="4400" b="1" dirty="0">
                <a:solidFill>
                  <a:schemeClr val="bg1"/>
                </a:solidFill>
              </a:rPr>
              <a:t>Tirocinio</a:t>
            </a:r>
          </a:p>
          <a:p>
            <a:endParaRPr lang="it-IT" sz="1000" b="1" dirty="0">
              <a:solidFill>
                <a:schemeClr val="bg1"/>
              </a:solidFill>
            </a:endParaRPr>
          </a:p>
          <a:p>
            <a:r>
              <a:rPr lang="it-IT" sz="2400" b="1" dirty="0">
                <a:solidFill>
                  <a:schemeClr val="bg1"/>
                </a:solidFill>
              </a:rPr>
              <a:t>Proposta di nuovo Regolamento ai sensi dell'art.42, co. 2, del d. </a:t>
            </a:r>
            <a:r>
              <a:rPr lang="it-IT" sz="2400" b="1" dirty="0" err="1">
                <a:solidFill>
                  <a:schemeClr val="bg1"/>
                </a:solidFill>
              </a:rPr>
              <a:t>lgs</a:t>
            </a:r>
            <a:r>
              <a:rPr lang="it-IT" sz="2400" b="1" dirty="0">
                <a:solidFill>
                  <a:schemeClr val="bg1"/>
                </a:solidFill>
              </a:rPr>
              <a:t>. 139/2005</a:t>
            </a:r>
          </a:p>
          <a:p>
            <a:endParaRPr lang="it-IT" sz="2000" b="1" dirty="0">
              <a:solidFill>
                <a:schemeClr val="bg1"/>
              </a:solidFill>
            </a:endParaRPr>
          </a:p>
          <a:p>
            <a:endParaRPr lang="it-IT" sz="4267" b="1" dirty="0">
              <a:solidFill>
                <a:schemeClr val="bg1"/>
              </a:solidFill>
            </a:endParaRPr>
          </a:p>
        </p:txBody>
      </p:sp>
      <p:sp>
        <p:nvSpPr>
          <p:cNvPr id="6" name="CasellaDiTesto 5"/>
          <p:cNvSpPr txBox="1"/>
          <p:nvPr/>
        </p:nvSpPr>
        <p:spPr>
          <a:xfrm>
            <a:off x="763638" y="2145432"/>
            <a:ext cx="12052661" cy="5078313"/>
          </a:xfrm>
          <a:prstGeom prst="rect">
            <a:avLst/>
          </a:prstGeom>
          <a:noFill/>
        </p:spPr>
        <p:txBody>
          <a:bodyPr wrap="square" rtlCol="0">
            <a:spAutoFit/>
          </a:bodyPr>
          <a:lstStyle/>
          <a:p>
            <a:pPr>
              <a:lnSpc>
                <a:spcPct val="150000"/>
              </a:lnSpc>
            </a:pPr>
            <a:r>
              <a:rPr lang="it-IT" sz="2400" b="1" dirty="0">
                <a:solidFill>
                  <a:schemeClr val="bg2">
                    <a:lumMod val="50000"/>
                  </a:schemeClr>
                </a:solidFill>
              </a:rPr>
              <a:t>PERCHE’?</a:t>
            </a:r>
          </a:p>
          <a:p>
            <a:pPr>
              <a:lnSpc>
                <a:spcPct val="150000"/>
              </a:lnSpc>
            </a:pPr>
            <a:endParaRPr lang="it-IT" sz="800" b="1" dirty="0">
              <a:solidFill>
                <a:schemeClr val="bg2">
                  <a:lumMod val="50000"/>
                </a:schemeClr>
              </a:solidFill>
            </a:endParaRPr>
          </a:p>
          <a:p>
            <a:pPr marL="342900" indent="-342900">
              <a:lnSpc>
                <a:spcPct val="150000"/>
              </a:lnSpc>
              <a:buFont typeface="Wingdings" panose="05000000000000000000" pitchFamily="2" charset="2"/>
              <a:buChar char="Ø"/>
            </a:pPr>
            <a:r>
              <a:rPr lang="it-IT" sz="2000" dirty="0">
                <a:solidFill>
                  <a:schemeClr val="bg2">
                    <a:lumMod val="50000"/>
                  </a:schemeClr>
                </a:solidFill>
              </a:rPr>
              <a:t>Gli interventi normativi (d.l.138/2011, </a:t>
            </a:r>
            <a:r>
              <a:rPr lang="it-IT" sz="2000" dirty="0" err="1">
                <a:solidFill>
                  <a:schemeClr val="bg2">
                    <a:lumMod val="50000"/>
                  </a:schemeClr>
                </a:solidFill>
              </a:rPr>
              <a:t>d.l.</a:t>
            </a:r>
            <a:r>
              <a:rPr lang="it-IT" sz="2000" dirty="0">
                <a:solidFill>
                  <a:schemeClr val="bg2">
                    <a:lumMod val="50000"/>
                  </a:schemeClr>
                </a:solidFill>
              </a:rPr>
              <a:t> 1/2012, </a:t>
            </a:r>
            <a:r>
              <a:rPr lang="it-IT" sz="2000" dirty="0" err="1">
                <a:solidFill>
                  <a:schemeClr val="bg2">
                    <a:lumMod val="50000"/>
                  </a:schemeClr>
                </a:solidFill>
              </a:rPr>
              <a:t>d.P.R.</a:t>
            </a:r>
            <a:r>
              <a:rPr lang="it-IT" sz="2000" dirty="0">
                <a:solidFill>
                  <a:schemeClr val="bg2">
                    <a:lumMod val="50000"/>
                  </a:schemeClr>
                </a:solidFill>
              </a:rPr>
              <a:t> 137/2012) che si sono succeduti a partire dall’entrata il vigore del regolamento del tirocinio attualmente vigente (d.m.143/2009) hanno introdotto una serie di novità rilevanti e determinato l’abrogazione implicita delle norme esistenti contrastanti</a:t>
            </a:r>
          </a:p>
          <a:p>
            <a:pPr marL="342900" indent="-342900">
              <a:lnSpc>
                <a:spcPct val="150000"/>
              </a:lnSpc>
              <a:buFont typeface="Wingdings" panose="05000000000000000000" pitchFamily="2" charset="2"/>
              <a:buChar char="Ø"/>
            </a:pPr>
            <a:r>
              <a:rPr lang="it-IT" sz="2000" dirty="0">
                <a:solidFill>
                  <a:schemeClr val="bg2">
                    <a:lumMod val="50000"/>
                  </a:schemeClr>
                </a:solidFill>
              </a:rPr>
              <a:t>L’applicazione concreta del </a:t>
            </a:r>
            <a:r>
              <a:rPr lang="it-IT" sz="2000" dirty="0" err="1">
                <a:solidFill>
                  <a:schemeClr val="bg2">
                    <a:lumMod val="50000"/>
                  </a:schemeClr>
                </a:solidFill>
              </a:rPr>
              <a:t>d.m.</a:t>
            </a:r>
            <a:r>
              <a:rPr lang="it-IT" sz="2000" dirty="0">
                <a:solidFill>
                  <a:schemeClr val="bg2">
                    <a:lumMod val="50000"/>
                  </a:schemeClr>
                </a:solidFill>
              </a:rPr>
              <a:t> 143/2009 ha inoltre evidenziato una certa frammentarietà nella sua formulazione e la necessità di chiarire alcuni aspetti procedurali relativi ad alcuni adempimenti normativi </a:t>
            </a:r>
          </a:p>
          <a:p>
            <a:pPr>
              <a:lnSpc>
                <a:spcPct val="150000"/>
              </a:lnSpc>
            </a:pPr>
            <a:endParaRPr lang="it-IT" sz="2400" b="1" dirty="0">
              <a:solidFill>
                <a:schemeClr val="bg2">
                  <a:lumMod val="50000"/>
                </a:schemeClr>
              </a:solidFill>
            </a:endParaRPr>
          </a:p>
          <a:p>
            <a:pPr>
              <a:lnSpc>
                <a:spcPct val="150000"/>
              </a:lnSpc>
            </a:pPr>
            <a:endParaRPr lang="it-IT" sz="2000" dirty="0">
              <a:solidFill>
                <a:schemeClr val="bg2">
                  <a:lumMod val="50000"/>
                </a:schemeClr>
              </a:solidFill>
            </a:endParaRPr>
          </a:p>
          <a:p>
            <a:pPr>
              <a:lnSpc>
                <a:spcPct val="150000"/>
              </a:lnSpc>
            </a:pPr>
            <a:endParaRPr lang="it-IT" sz="2000" dirty="0">
              <a:solidFill>
                <a:schemeClr val="bg2">
                  <a:lumMod val="50000"/>
                </a:schemeClr>
              </a:solidFill>
            </a:endParaRPr>
          </a:p>
        </p:txBody>
      </p:sp>
    </p:spTree>
    <p:extLst>
      <p:ext uri="{BB962C8B-B14F-4D97-AF65-F5344CB8AC3E}">
        <p14:creationId xmlns:p14="http://schemas.microsoft.com/office/powerpoint/2010/main" xmlns="" val="544133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242639" y="561256"/>
            <a:ext cx="11809312" cy="2226315"/>
          </a:xfrm>
          <a:prstGeom prst="rect">
            <a:avLst/>
          </a:prstGeom>
          <a:noFill/>
        </p:spPr>
        <p:txBody>
          <a:bodyPr wrap="square" rtlCol="0">
            <a:spAutoFit/>
          </a:bodyPr>
          <a:lstStyle/>
          <a:p>
            <a:r>
              <a:rPr lang="it-IT" sz="4400" b="1" dirty="0">
                <a:solidFill>
                  <a:schemeClr val="bg1"/>
                </a:solidFill>
              </a:rPr>
              <a:t>Tirocinio</a:t>
            </a:r>
          </a:p>
          <a:p>
            <a:endParaRPr lang="it-IT" sz="1000" b="1" dirty="0">
              <a:solidFill>
                <a:schemeClr val="bg1"/>
              </a:solidFill>
            </a:endParaRPr>
          </a:p>
          <a:p>
            <a:r>
              <a:rPr lang="it-IT" sz="2200" b="1" dirty="0">
                <a:solidFill>
                  <a:schemeClr val="bg1"/>
                </a:solidFill>
              </a:rPr>
              <a:t>Proposta di nuovo Regolamento ai sensi dell'articolo 42, comma 2, del d. </a:t>
            </a:r>
            <a:r>
              <a:rPr lang="it-IT" sz="2200" b="1" dirty="0" err="1">
                <a:solidFill>
                  <a:schemeClr val="bg1"/>
                </a:solidFill>
              </a:rPr>
              <a:t>lgs</a:t>
            </a:r>
            <a:r>
              <a:rPr lang="it-IT" sz="2200" b="1" dirty="0">
                <a:solidFill>
                  <a:schemeClr val="bg1"/>
                </a:solidFill>
              </a:rPr>
              <a:t>. 139/2005</a:t>
            </a:r>
          </a:p>
          <a:p>
            <a:endParaRPr lang="it-IT" sz="2000" b="1" dirty="0">
              <a:solidFill>
                <a:schemeClr val="bg1"/>
              </a:solidFill>
            </a:endParaRPr>
          </a:p>
          <a:p>
            <a:endParaRPr lang="it-IT" sz="4267" b="1" dirty="0">
              <a:solidFill>
                <a:schemeClr val="bg1"/>
              </a:solidFill>
            </a:endParaRPr>
          </a:p>
        </p:txBody>
      </p:sp>
      <p:sp>
        <p:nvSpPr>
          <p:cNvPr id="6" name="CasellaDiTesto 5"/>
          <p:cNvSpPr txBox="1"/>
          <p:nvPr/>
        </p:nvSpPr>
        <p:spPr>
          <a:xfrm>
            <a:off x="691630" y="2073424"/>
            <a:ext cx="12052661" cy="3954929"/>
          </a:xfrm>
          <a:prstGeom prst="rect">
            <a:avLst/>
          </a:prstGeom>
          <a:noFill/>
        </p:spPr>
        <p:txBody>
          <a:bodyPr wrap="square" rtlCol="0">
            <a:spAutoFit/>
          </a:bodyPr>
          <a:lstStyle/>
          <a:p>
            <a:pPr>
              <a:lnSpc>
                <a:spcPct val="150000"/>
              </a:lnSpc>
            </a:pPr>
            <a:r>
              <a:rPr lang="it-IT" sz="2400" b="1" dirty="0">
                <a:solidFill>
                  <a:schemeClr val="bg2">
                    <a:lumMod val="50000"/>
                  </a:schemeClr>
                </a:solidFill>
              </a:rPr>
              <a:t>ATTIVITÀ SVOLTE DAL CNDCEC</a:t>
            </a:r>
          </a:p>
          <a:p>
            <a:pPr>
              <a:lnSpc>
                <a:spcPct val="150000"/>
              </a:lnSpc>
            </a:pPr>
            <a:endParaRPr lang="it-IT" sz="800" b="1" dirty="0">
              <a:solidFill>
                <a:schemeClr val="bg2">
                  <a:lumMod val="50000"/>
                </a:schemeClr>
              </a:solidFill>
            </a:endParaRPr>
          </a:p>
          <a:p>
            <a:pPr algn="ctr">
              <a:lnSpc>
                <a:spcPct val="150000"/>
              </a:lnSpc>
            </a:pPr>
            <a:r>
              <a:rPr lang="it-IT" sz="2400" b="1" dirty="0">
                <a:solidFill>
                  <a:schemeClr val="bg2">
                    <a:lumMod val="50000"/>
                  </a:schemeClr>
                </a:solidFill>
              </a:rPr>
              <a:t>Incontro presso il Ministero dell’Università (20.06.2017)</a:t>
            </a:r>
          </a:p>
          <a:p>
            <a:pPr marL="365771" indent="-365771">
              <a:lnSpc>
                <a:spcPct val="150000"/>
              </a:lnSpc>
              <a:spcBef>
                <a:spcPts val="1200"/>
              </a:spcBef>
              <a:spcAft>
                <a:spcPts val="1200"/>
              </a:spcAft>
              <a:buFont typeface="Wingdings" panose="05000000000000000000" pitchFamily="2" charset="2"/>
              <a:buChar char="q"/>
            </a:pPr>
            <a:r>
              <a:rPr lang="it-IT" sz="2250" dirty="0">
                <a:solidFill>
                  <a:schemeClr val="bg2">
                    <a:lumMod val="50000"/>
                  </a:schemeClr>
                </a:solidFill>
              </a:rPr>
              <a:t>È stato discusso e condiviso il contenuto della proposta presentata dal Consiglio Nazionale</a:t>
            </a:r>
          </a:p>
          <a:p>
            <a:pPr>
              <a:lnSpc>
                <a:spcPct val="150000"/>
              </a:lnSpc>
              <a:spcBef>
                <a:spcPts val="1200"/>
              </a:spcBef>
              <a:spcAft>
                <a:spcPts val="1200"/>
              </a:spcAft>
            </a:pPr>
            <a:endParaRPr lang="it-IT" sz="800" dirty="0">
              <a:solidFill>
                <a:schemeClr val="bg2">
                  <a:lumMod val="50000"/>
                </a:schemeClr>
              </a:solidFill>
            </a:endParaRPr>
          </a:p>
          <a:p>
            <a:pPr marL="365771" indent="-365771">
              <a:lnSpc>
                <a:spcPct val="150000"/>
              </a:lnSpc>
              <a:spcBef>
                <a:spcPts val="1200"/>
              </a:spcBef>
              <a:spcAft>
                <a:spcPts val="1200"/>
              </a:spcAft>
              <a:buFont typeface="Wingdings" panose="05000000000000000000" pitchFamily="2" charset="2"/>
              <a:buChar char="q"/>
            </a:pPr>
            <a:r>
              <a:rPr lang="it-IT" sz="2250" dirty="0">
                <a:solidFill>
                  <a:schemeClr val="bg2">
                    <a:lumMod val="50000"/>
                  </a:schemeClr>
                </a:solidFill>
              </a:rPr>
              <a:t>Il MIUR ha avviato l’iter per l’approvazione del testo che deve essere adottato con decreto ministeriale</a:t>
            </a:r>
          </a:p>
        </p:txBody>
      </p:sp>
      <p:sp>
        <p:nvSpPr>
          <p:cNvPr id="2" name="Freccia giù 1"/>
          <p:cNvSpPr/>
          <p:nvPr/>
        </p:nvSpPr>
        <p:spPr bwMode="auto">
          <a:xfrm>
            <a:off x="6147295" y="4161656"/>
            <a:ext cx="792088" cy="651973"/>
          </a:xfrm>
          <a:prstGeom prst="downArrow">
            <a:avLst/>
          </a:prstGeom>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179513" rtl="0" eaLnBrk="1" fontAlgn="base" latinLnBrk="0" hangingPunct="1">
              <a:lnSpc>
                <a:spcPct val="100000"/>
              </a:lnSpc>
              <a:spcBef>
                <a:spcPct val="0"/>
              </a:spcBef>
              <a:spcAft>
                <a:spcPct val="0"/>
              </a:spcAft>
              <a:buClrTx/>
              <a:buSzTx/>
              <a:buFontTx/>
              <a:buNone/>
              <a:tabLst/>
            </a:pPr>
            <a:endParaRPr kumimoji="0" lang="it-IT" sz="2300" b="0" i="0" u="none" strike="noStrike" cap="none" normalizeH="0" baseline="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xmlns="" val="2522152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87574" y="489248"/>
            <a:ext cx="12052661" cy="2041649"/>
          </a:xfrm>
          <a:prstGeom prst="rect">
            <a:avLst/>
          </a:prstGeom>
          <a:noFill/>
        </p:spPr>
        <p:txBody>
          <a:bodyPr wrap="square" rtlCol="0">
            <a:spAutoFit/>
          </a:bodyPr>
          <a:lstStyle/>
          <a:p>
            <a:endParaRPr lang="it-IT" sz="2800" b="1" dirty="0">
              <a:solidFill>
                <a:schemeClr val="bg1"/>
              </a:solidFill>
            </a:endParaRPr>
          </a:p>
          <a:p>
            <a:endParaRPr lang="it-IT" sz="2800" b="1" dirty="0">
              <a:solidFill>
                <a:schemeClr val="bg1"/>
              </a:solidFill>
            </a:endParaRPr>
          </a:p>
          <a:p>
            <a:r>
              <a:rPr lang="it-IT" sz="2800" b="1" dirty="0">
                <a:solidFill>
                  <a:schemeClr val="bg1"/>
                </a:solidFill>
              </a:rPr>
              <a:t>Principali novità inserite nel testo della proposta</a:t>
            </a:r>
          </a:p>
          <a:p>
            <a:endParaRPr lang="it-IT" sz="4267" b="1" dirty="0">
              <a:solidFill>
                <a:schemeClr val="bg1"/>
              </a:solidFill>
            </a:endParaRPr>
          </a:p>
        </p:txBody>
      </p:sp>
      <p:sp>
        <p:nvSpPr>
          <p:cNvPr id="6" name="CasellaDiTesto 5"/>
          <p:cNvSpPr txBox="1"/>
          <p:nvPr/>
        </p:nvSpPr>
        <p:spPr>
          <a:xfrm>
            <a:off x="619622" y="2289448"/>
            <a:ext cx="12052661" cy="4001095"/>
          </a:xfrm>
          <a:prstGeom prst="rect">
            <a:avLst/>
          </a:prstGeom>
          <a:noFill/>
        </p:spPr>
        <p:txBody>
          <a:bodyPr wrap="square" rtlCol="0">
            <a:spAutoFit/>
          </a:bodyPr>
          <a:lstStyle/>
          <a:p>
            <a:pPr marL="342900" lvl="0" indent="-342900">
              <a:spcBef>
                <a:spcPts val="640"/>
              </a:spcBef>
              <a:buFont typeface="Wingdings" panose="05000000000000000000" pitchFamily="2" charset="2"/>
              <a:buChar char="Ø"/>
            </a:pPr>
            <a:r>
              <a:rPr lang="it-IT" sz="2400" b="1" dirty="0">
                <a:solidFill>
                  <a:srgbClr val="808080">
                    <a:lumMod val="50000"/>
                  </a:srgbClr>
                </a:solidFill>
              </a:rPr>
              <a:t>Effettività del tirocinio ed adeguatezza della formazione </a:t>
            </a:r>
          </a:p>
          <a:p>
            <a:pPr lvl="0">
              <a:spcBef>
                <a:spcPts val="640"/>
              </a:spcBef>
            </a:pPr>
            <a:r>
              <a:rPr lang="it-IT" sz="2000" dirty="0">
                <a:solidFill>
                  <a:srgbClr val="808080">
                    <a:lumMod val="50000"/>
                  </a:srgbClr>
                </a:solidFill>
              </a:rPr>
              <a:t>Effettuazione del tirocinio per almeno 3 giornate settimanali durante l’orario di normale funzionamento dello studio, che si presume compreso tra le ore 8.00 e le ore 20.00</a:t>
            </a:r>
          </a:p>
          <a:p>
            <a:pPr lvl="0">
              <a:spcBef>
                <a:spcPts val="640"/>
              </a:spcBef>
            </a:pPr>
            <a:endParaRPr lang="it-IT" sz="800" dirty="0">
              <a:solidFill>
                <a:srgbClr val="808080">
                  <a:lumMod val="50000"/>
                </a:srgbClr>
              </a:solidFill>
            </a:endParaRPr>
          </a:p>
          <a:p>
            <a:pPr marL="457200" lvl="0" indent="-457200">
              <a:spcBef>
                <a:spcPts val="640"/>
              </a:spcBef>
              <a:buFont typeface="Wingdings" panose="05000000000000000000" pitchFamily="2" charset="2"/>
              <a:buChar char="Ø"/>
            </a:pPr>
            <a:r>
              <a:rPr lang="it-IT" sz="2400" b="1" dirty="0">
                <a:solidFill>
                  <a:srgbClr val="808080">
                    <a:lumMod val="50000"/>
                  </a:srgbClr>
                </a:solidFill>
              </a:rPr>
              <a:t>Tirocinio contestuale agli studi in presenza di convenzioni universitarie </a:t>
            </a:r>
          </a:p>
          <a:p>
            <a:pPr lvl="0">
              <a:spcBef>
                <a:spcPts val="640"/>
              </a:spcBef>
            </a:pPr>
            <a:r>
              <a:rPr lang="it-IT" sz="2000" dirty="0">
                <a:solidFill>
                  <a:srgbClr val="808080">
                    <a:lumMod val="50000"/>
                  </a:srgbClr>
                </a:solidFill>
              </a:rPr>
              <a:t>Possibilità di poter svolgere un semestre di tirocinio da esperto contabile anche contestualmente agli studi di primo livello (tirocinio da esperto contabile)</a:t>
            </a:r>
          </a:p>
          <a:p>
            <a:pPr lvl="0">
              <a:spcBef>
                <a:spcPts val="640"/>
              </a:spcBef>
            </a:pPr>
            <a:endParaRPr lang="it-IT" sz="800" dirty="0">
              <a:solidFill>
                <a:srgbClr val="808080">
                  <a:lumMod val="50000"/>
                </a:srgbClr>
              </a:solidFill>
            </a:endParaRPr>
          </a:p>
          <a:p>
            <a:pPr marL="285750" lvl="0" indent="-285750">
              <a:spcBef>
                <a:spcPts val="640"/>
              </a:spcBef>
              <a:buFont typeface="Wingdings" panose="05000000000000000000" pitchFamily="2" charset="2"/>
              <a:buChar char="Ø"/>
            </a:pPr>
            <a:r>
              <a:rPr lang="it-IT" sz="2400" b="1" dirty="0">
                <a:solidFill>
                  <a:srgbClr val="808080">
                    <a:lumMod val="50000"/>
                  </a:srgbClr>
                </a:solidFill>
              </a:rPr>
              <a:t>Tirocinio all’estero </a:t>
            </a:r>
          </a:p>
          <a:p>
            <a:pPr lvl="0">
              <a:spcBef>
                <a:spcPts val="640"/>
              </a:spcBef>
            </a:pPr>
            <a:r>
              <a:rPr lang="it-IT" sz="2000" dirty="0">
                <a:solidFill>
                  <a:srgbClr val="808080">
                    <a:lumMod val="50000"/>
                  </a:srgbClr>
                </a:solidFill>
              </a:rPr>
              <a:t>Possibilità di svolgere un periodo di tirocinio di massimo sei mesi anche nei Paesi extra UE</a:t>
            </a:r>
          </a:p>
          <a:p>
            <a:pPr>
              <a:spcBef>
                <a:spcPts val="640"/>
              </a:spcBef>
            </a:pPr>
            <a:endParaRPr lang="it-IT" sz="2600" dirty="0">
              <a:solidFill>
                <a:schemeClr val="bg2">
                  <a:lumMod val="50000"/>
                </a:schemeClr>
              </a:solidFill>
            </a:endParaRPr>
          </a:p>
        </p:txBody>
      </p:sp>
    </p:spTree>
    <p:extLst>
      <p:ext uri="{BB962C8B-B14F-4D97-AF65-F5344CB8AC3E}">
        <p14:creationId xmlns:p14="http://schemas.microsoft.com/office/powerpoint/2010/main" xmlns="" val="3919292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87574" y="489248"/>
            <a:ext cx="12052661" cy="2041649"/>
          </a:xfrm>
          <a:prstGeom prst="rect">
            <a:avLst/>
          </a:prstGeom>
          <a:noFill/>
        </p:spPr>
        <p:txBody>
          <a:bodyPr wrap="square" rtlCol="0">
            <a:spAutoFit/>
          </a:bodyPr>
          <a:lstStyle/>
          <a:p>
            <a:endParaRPr lang="it-IT" sz="2800" b="1" dirty="0">
              <a:solidFill>
                <a:schemeClr val="bg1"/>
              </a:solidFill>
            </a:endParaRPr>
          </a:p>
          <a:p>
            <a:endParaRPr lang="it-IT" sz="2800" b="1" dirty="0">
              <a:solidFill>
                <a:schemeClr val="bg1"/>
              </a:solidFill>
            </a:endParaRPr>
          </a:p>
          <a:p>
            <a:r>
              <a:rPr lang="it-IT" sz="2800" b="1" dirty="0">
                <a:solidFill>
                  <a:schemeClr val="bg1"/>
                </a:solidFill>
              </a:rPr>
              <a:t>Principali novità inserite nel testo della proposta</a:t>
            </a:r>
          </a:p>
          <a:p>
            <a:endParaRPr lang="it-IT" sz="4267" b="1" dirty="0">
              <a:solidFill>
                <a:schemeClr val="bg1"/>
              </a:solidFill>
            </a:endParaRPr>
          </a:p>
        </p:txBody>
      </p:sp>
      <p:sp>
        <p:nvSpPr>
          <p:cNvPr id="6" name="CasellaDiTesto 5"/>
          <p:cNvSpPr txBox="1"/>
          <p:nvPr/>
        </p:nvSpPr>
        <p:spPr>
          <a:xfrm>
            <a:off x="691630" y="2528407"/>
            <a:ext cx="12052661" cy="3693319"/>
          </a:xfrm>
          <a:prstGeom prst="rect">
            <a:avLst/>
          </a:prstGeom>
          <a:noFill/>
        </p:spPr>
        <p:txBody>
          <a:bodyPr wrap="square" rtlCol="0">
            <a:spAutoFit/>
          </a:bodyPr>
          <a:lstStyle/>
          <a:p>
            <a:pPr marL="285750" lvl="0" indent="-285750">
              <a:spcBef>
                <a:spcPts val="640"/>
              </a:spcBef>
              <a:buFont typeface="Wingdings" panose="05000000000000000000" pitchFamily="2" charset="2"/>
              <a:buChar char="Ø"/>
            </a:pPr>
            <a:r>
              <a:rPr lang="it-IT" sz="2400" b="1" dirty="0">
                <a:solidFill>
                  <a:srgbClr val="808080">
                    <a:lumMod val="50000"/>
                  </a:srgbClr>
                </a:solidFill>
              </a:rPr>
              <a:t>Tirocinio tramite corso sostitutivo di formazione</a:t>
            </a:r>
          </a:p>
          <a:p>
            <a:pPr lvl="0">
              <a:spcBef>
                <a:spcPts val="640"/>
              </a:spcBef>
            </a:pPr>
            <a:r>
              <a:rPr lang="it-IT" sz="2000" dirty="0">
                <a:solidFill>
                  <a:srgbClr val="808080">
                    <a:lumMod val="50000"/>
                  </a:srgbClr>
                </a:solidFill>
              </a:rPr>
              <a:t>Possibilità di svolgere un semestre di tirocinio tramite apposito corso di formazione (rinvio al Regolamento per lo svolgimento del tirocinio tramite corso sostitutivo, approvato dal Consiglio Nazionale e pubblicato nel B.U. del Ministero della Giustizia del 15 aprile 2016)</a:t>
            </a:r>
          </a:p>
          <a:p>
            <a:pPr marL="285750" lvl="0" indent="-285750" algn="just">
              <a:spcBef>
                <a:spcPts val="640"/>
              </a:spcBef>
              <a:buFont typeface="Wingdings" panose="05000000000000000000" pitchFamily="2" charset="2"/>
              <a:buChar char="Ø"/>
            </a:pPr>
            <a:r>
              <a:rPr lang="it-IT" sz="2400" b="1" dirty="0">
                <a:solidFill>
                  <a:srgbClr val="808080">
                    <a:lumMod val="50000"/>
                  </a:srgbClr>
                </a:solidFill>
              </a:rPr>
              <a:t>Sospensione del tirocinio</a:t>
            </a:r>
          </a:p>
          <a:p>
            <a:pPr lvl="0">
              <a:spcBef>
                <a:spcPts val="640"/>
              </a:spcBef>
            </a:pPr>
            <a:r>
              <a:rPr lang="it-IT" sz="2000" dirty="0">
                <a:solidFill>
                  <a:srgbClr val="808080">
                    <a:lumMod val="50000"/>
                  </a:srgbClr>
                </a:solidFill>
              </a:rPr>
              <a:t>Sospensioni di durata superiore a 3 mesi e fino ad un massimo di 9 mesi sono possibili unicamente in presenza di giustificato motivo, previa presentazione di istanza motivata al Consiglio dell’Ordine. Sospensioni dovute a malattia, infortunio o gravidanza, sono “giustificate in sé», con necessità di presentazione della relativa documentazione medica</a:t>
            </a:r>
          </a:p>
          <a:p>
            <a:pPr>
              <a:spcBef>
                <a:spcPts val="640"/>
              </a:spcBef>
            </a:pPr>
            <a:endParaRPr lang="it-IT" sz="2600" dirty="0">
              <a:solidFill>
                <a:schemeClr val="bg2">
                  <a:lumMod val="50000"/>
                </a:schemeClr>
              </a:solidFill>
            </a:endParaRPr>
          </a:p>
        </p:txBody>
      </p:sp>
    </p:spTree>
    <p:extLst>
      <p:ext uri="{BB962C8B-B14F-4D97-AF65-F5344CB8AC3E}">
        <p14:creationId xmlns:p14="http://schemas.microsoft.com/office/powerpoint/2010/main" xmlns="" val="3458997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87574" y="489248"/>
            <a:ext cx="12052661" cy="2041649"/>
          </a:xfrm>
          <a:prstGeom prst="rect">
            <a:avLst/>
          </a:prstGeom>
          <a:noFill/>
        </p:spPr>
        <p:txBody>
          <a:bodyPr wrap="square" rtlCol="0">
            <a:spAutoFit/>
          </a:bodyPr>
          <a:lstStyle/>
          <a:p>
            <a:endParaRPr lang="it-IT" sz="2800" b="1" dirty="0">
              <a:solidFill>
                <a:schemeClr val="bg1"/>
              </a:solidFill>
            </a:endParaRPr>
          </a:p>
          <a:p>
            <a:endParaRPr lang="it-IT" sz="2800" b="1" dirty="0">
              <a:solidFill>
                <a:schemeClr val="bg1"/>
              </a:solidFill>
            </a:endParaRPr>
          </a:p>
          <a:p>
            <a:r>
              <a:rPr lang="it-IT" sz="2800" b="1" dirty="0">
                <a:solidFill>
                  <a:schemeClr val="bg1"/>
                </a:solidFill>
              </a:rPr>
              <a:t>Principali novità inserite nel testo della proposta</a:t>
            </a:r>
          </a:p>
          <a:p>
            <a:endParaRPr lang="it-IT" sz="4267" b="1" dirty="0">
              <a:solidFill>
                <a:schemeClr val="bg1"/>
              </a:solidFill>
            </a:endParaRPr>
          </a:p>
        </p:txBody>
      </p:sp>
      <p:sp>
        <p:nvSpPr>
          <p:cNvPr id="6" name="CasellaDiTesto 5"/>
          <p:cNvSpPr txBox="1"/>
          <p:nvPr/>
        </p:nvSpPr>
        <p:spPr>
          <a:xfrm>
            <a:off x="403598" y="2145432"/>
            <a:ext cx="12052661" cy="4878259"/>
          </a:xfrm>
          <a:prstGeom prst="rect">
            <a:avLst/>
          </a:prstGeom>
          <a:noFill/>
        </p:spPr>
        <p:txBody>
          <a:bodyPr wrap="square" rtlCol="0">
            <a:spAutoFit/>
          </a:bodyPr>
          <a:lstStyle/>
          <a:p>
            <a:pPr marL="285750" lvl="0" indent="-285750">
              <a:buFont typeface="Wingdings" panose="05000000000000000000" pitchFamily="2" charset="2"/>
              <a:buChar char="Ø"/>
            </a:pPr>
            <a:r>
              <a:rPr lang="it-IT" sz="2400" b="1" dirty="0">
                <a:solidFill>
                  <a:srgbClr val="000000"/>
                </a:solidFill>
              </a:rPr>
              <a:t>Requisiti del dominus</a:t>
            </a:r>
            <a:endParaRPr lang="it-IT" sz="2400" dirty="0">
              <a:solidFill>
                <a:srgbClr val="000000"/>
              </a:solidFill>
            </a:endParaRPr>
          </a:p>
          <a:p>
            <a:pPr lvl="0"/>
            <a:r>
              <a:rPr lang="it-IT" sz="2000" dirty="0">
                <a:solidFill>
                  <a:srgbClr val="000000"/>
                </a:solidFill>
              </a:rPr>
              <a:t>Preclusione per il professionista sanzionato con la sospensione di svolgere la funzione di </a:t>
            </a:r>
            <a:r>
              <a:rPr lang="it-IT" sz="2000" i="1" dirty="0">
                <a:solidFill>
                  <a:srgbClr val="000000"/>
                </a:solidFill>
              </a:rPr>
              <a:t>dominus</a:t>
            </a:r>
            <a:r>
              <a:rPr lang="it-IT" sz="2000" dirty="0">
                <a:solidFill>
                  <a:srgbClr val="000000"/>
                </a:solidFill>
              </a:rPr>
              <a:t> fino alla verifica del regolare adempimento dell’obbligo formativo relativo al triennio successivo in cui ricade il provvedimento disciplinare</a:t>
            </a:r>
          </a:p>
          <a:p>
            <a:pPr lvl="0"/>
            <a:endParaRPr lang="it-IT" sz="800" dirty="0">
              <a:solidFill>
                <a:srgbClr val="000000"/>
              </a:solidFill>
            </a:endParaRPr>
          </a:p>
          <a:p>
            <a:pPr marL="285750" lvl="0" indent="-285750">
              <a:buFont typeface="Wingdings" panose="05000000000000000000" pitchFamily="2" charset="2"/>
              <a:buChar char="Ø"/>
            </a:pPr>
            <a:r>
              <a:rPr lang="it-IT" sz="2400" b="1" dirty="0">
                <a:solidFill>
                  <a:srgbClr val="000000"/>
                </a:solidFill>
              </a:rPr>
              <a:t>Requisiti per l’iscrizione nel registro dei tirocinanti</a:t>
            </a:r>
          </a:p>
          <a:p>
            <a:pPr lvl="0"/>
            <a:r>
              <a:rPr lang="it-IT" sz="2000" dirty="0">
                <a:solidFill>
                  <a:srgbClr val="000000"/>
                </a:solidFill>
              </a:rPr>
              <a:t>La “condotta irreprensibile” è stata inserita espressamente nell’elencazione dei requisiti per l’iscrizione</a:t>
            </a:r>
          </a:p>
          <a:p>
            <a:pPr lvl="0"/>
            <a:endParaRPr lang="it-IT" sz="800" dirty="0">
              <a:solidFill>
                <a:srgbClr val="000000"/>
              </a:solidFill>
            </a:endParaRPr>
          </a:p>
          <a:p>
            <a:pPr marL="285750" lvl="0" indent="-285750">
              <a:buFont typeface="Wingdings" panose="05000000000000000000" pitchFamily="2" charset="2"/>
              <a:buChar char="Ø"/>
            </a:pPr>
            <a:r>
              <a:rPr lang="it-IT" sz="2400" b="1" dirty="0">
                <a:solidFill>
                  <a:srgbClr val="000000"/>
                </a:solidFill>
              </a:rPr>
              <a:t>Attribuzioni dei Consigli degli Ordini territoriali </a:t>
            </a:r>
          </a:p>
          <a:p>
            <a:pPr lvl="0"/>
            <a:r>
              <a:rPr lang="it-IT" sz="2000" dirty="0">
                <a:solidFill>
                  <a:srgbClr val="000000"/>
                </a:solidFill>
              </a:rPr>
              <a:t>Introdotta espressamente la necessità che i Consigli degli Ordini territoriali rendano disponibile la normativa di riferimento affinché gli aspiranti tirocinanti possano prenderne visione</a:t>
            </a:r>
          </a:p>
          <a:p>
            <a:pPr lvl="0"/>
            <a:endParaRPr lang="it-IT" sz="800" dirty="0">
              <a:solidFill>
                <a:srgbClr val="000000"/>
              </a:solidFill>
            </a:endParaRPr>
          </a:p>
          <a:p>
            <a:pPr marL="285750" lvl="0" indent="-285750">
              <a:buFont typeface="Wingdings" panose="05000000000000000000" pitchFamily="2" charset="2"/>
              <a:buChar char="Ø"/>
            </a:pPr>
            <a:r>
              <a:rPr lang="it-IT" sz="2400" b="1" dirty="0">
                <a:solidFill>
                  <a:srgbClr val="000000"/>
                </a:solidFill>
              </a:rPr>
              <a:t>Domanda di iscrizione nel registro dei tirocinanti </a:t>
            </a:r>
          </a:p>
          <a:p>
            <a:pPr lvl="0"/>
            <a:r>
              <a:rPr lang="it-IT" sz="2000" dirty="0">
                <a:solidFill>
                  <a:srgbClr val="000000"/>
                </a:solidFill>
              </a:rPr>
              <a:t>Prevista la necessità che il tirocinante dichiari espressamente nella istanza di iscrizione nel registro di aver preso visione del regolamento del tirocinio, nonché del codice deontologico della professione</a:t>
            </a:r>
          </a:p>
          <a:p>
            <a:pPr>
              <a:spcBef>
                <a:spcPts val="640"/>
              </a:spcBef>
            </a:pPr>
            <a:endParaRPr lang="it-IT" sz="2600" dirty="0">
              <a:solidFill>
                <a:schemeClr val="bg2">
                  <a:lumMod val="50000"/>
                </a:schemeClr>
              </a:solidFill>
            </a:endParaRPr>
          </a:p>
        </p:txBody>
      </p:sp>
    </p:spTree>
    <p:extLst>
      <p:ext uri="{BB962C8B-B14F-4D97-AF65-F5344CB8AC3E}">
        <p14:creationId xmlns:p14="http://schemas.microsoft.com/office/powerpoint/2010/main" xmlns="" val="1861230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87574" y="489248"/>
            <a:ext cx="12052661" cy="2041649"/>
          </a:xfrm>
          <a:prstGeom prst="rect">
            <a:avLst/>
          </a:prstGeom>
          <a:noFill/>
        </p:spPr>
        <p:txBody>
          <a:bodyPr wrap="square" rtlCol="0">
            <a:spAutoFit/>
          </a:bodyPr>
          <a:lstStyle/>
          <a:p>
            <a:endParaRPr lang="it-IT" sz="2800" b="1" dirty="0">
              <a:solidFill>
                <a:schemeClr val="bg1"/>
              </a:solidFill>
            </a:endParaRPr>
          </a:p>
          <a:p>
            <a:endParaRPr lang="it-IT" sz="2800" b="1" dirty="0">
              <a:solidFill>
                <a:schemeClr val="bg1"/>
              </a:solidFill>
            </a:endParaRPr>
          </a:p>
          <a:p>
            <a:r>
              <a:rPr lang="it-IT" sz="2800" b="1" dirty="0">
                <a:solidFill>
                  <a:schemeClr val="bg1"/>
                </a:solidFill>
              </a:rPr>
              <a:t>Principali novità inserite nel testo della proposta</a:t>
            </a:r>
          </a:p>
          <a:p>
            <a:endParaRPr lang="it-IT" sz="4267" b="1" dirty="0">
              <a:solidFill>
                <a:schemeClr val="bg1"/>
              </a:solidFill>
            </a:endParaRPr>
          </a:p>
        </p:txBody>
      </p:sp>
      <p:sp>
        <p:nvSpPr>
          <p:cNvPr id="6" name="CasellaDiTesto 5"/>
          <p:cNvSpPr txBox="1"/>
          <p:nvPr/>
        </p:nvSpPr>
        <p:spPr>
          <a:xfrm>
            <a:off x="331590" y="2145432"/>
            <a:ext cx="12052661" cy="5062924"/>
          </a:xfrm>
          <a:prstGeom prst="rect">
            <a:avLst/>
          </a:prstGeom>
          <a:noFill/>
        </p:spPr>
        <p:txBody>
          <a:bodyPr wrap="square" rtlCol="0">
            <a:spAutoFit/>
          </a:bodyPr>
          <a:lstStyle/>
          <a:p>
            <a:pPr marL="285750" lvl="0" indent="-285750">
              <a:buFont typeface="Wingdings" panose="05000000000000000000" pitchFamily="2" charset="2"/>
              <a:buChar char="Ø"/>
            </a:pPr>
            <a:r>
              <a:rPr lang="it-IT" sz="2200" b="1" dirty="0">
                <a:solidFill>
                  <a:srgbClr val="000000"/>
                </a:solidFill>
              </a:rPr>
              <a:t>Trasferimento del tirocinante</a:t>
            </a:r>
            <a:endParaRPr lang="it-IT" sz="2200" dirty="0">
              <a:solidFill>
                <a:srgbClr val="000000"/>
              </a:solidFill>
            </a:endParaRPr>
          </a:p>
          <a:p>
            <a:pPr lvl="0"/>
            <a:r>
              <a:rPr lang="it-IT" sz="1800" dirty="0">
                <a:solidFill>
                  <a:srgbClr val="000000"/>
                </a:solidFill>
              </a:rPr>
              <a:t>Chiarita la procedura di trasferimento su istanza del tirocinante in caso di mutamento del </a:t>
            </a:r>
            <a:r>
              <a:rPr lang="it-IT" sz="1800" i="1" dirty="0">
                <a:solidFill>
                  <a:srgbClr val="000000"/>
                </a:solidFill>
              </a:rPr>
              <a:t>dominus</a:t>
            </a:r>
            <a:r>
              <a:rPr lang="it-IT" sz="1800" dirty="0">
                <a:solidFill>
                  <a:srgbClr val="000000"/>
                </a:solidFill>
              </a:rPr>
              <a:t> che risulti iscritto presso altro Ordine</a:t>
            </a:r>
          </a:p>
          <a:p>
            <a:pPr lvl="0"/>
            <a:endParaRPr lang="it-IT" sz="800" dirty="0">
              <a:solidFill>
                <a:srgbClr val="000000"/>
              </a:solidFill>
            </a:endParaRPr>
          </a:p>
          <a:p>
            <a:pPr marL="285750" lvl="0" indent="-285750">
              <a:buFont typeface="Wingdings" panose="05000000000000000000" pitchFamily="2" charset="2"/>
              <a:buChar char="Ø"/>
            </a:pPr>
            <a:r>
              <a:rPr lang="it-IT" sz="2200" b="1" dirty="0">
                <a:solidFill>
                  <a:srgbClr val="000000"/>
                </a:solidFill>
              </a:rPr>
              <a:t>Libretto del tirocinio</a:t>
            </a:r>
            <a:endParaRPr lang="it-IT" sz="2200" dirty="0">
              <a:solidFill>
                <a:srgbClr val="000000"/>
              </a:solidFill>
            </a:endParaRPr>
          </a:p>
          <a:p>
            <a:pPr lvl="0"/>
            <a:r>
              <a:rPr lang="it-IT" sz="1800" dirty="0">
                <a:solidFill>
                  <a:srgbClr val="000000"/>
                </a:solidFill>
              </a:rPr>
              <a:t>Introdotta una terza sezione dove viene annotato l’eventuale svolgimento del tirocinio in convenzione, la frequenza di un corso di formazione sostitutivo del tirocinio, lo svolgimento di un periodo di tirocinio all’estero o presso una pubblica amministrazione all’esito del corso di laurea</a:t>
            </a:r>
          </a:p>
          <a:p>
            <a:pPr lvl="0"/>
            <a:endParaRPr lang="it-IT" sz="800" dirty="0">
              <a:solidFill>
                <a:srgbClr val="000000"/>
              </a:solidFill>
            </a:endParaRPr>
          </a:p>
          <a:p>
            <a:pPr marL="285750" lvl="0" indent="-285750">
              <a:buFont typeface="Wingdings" panose="05000000000000000000" pitchFamily="2" charset="2"/>
              <a:buChar char="Ø"/>
            </a:pPr>
            <a:r>
              <a:rPr lang="it-IT" sz="2200" b="1" dirty="0">
                <a:solidFill>
                  <a:srgbClr val="000000"/>
                </a:solidFill>
              </a:rPr>
              <a:t>Compiuto tirocinio </a:t>
            </a:r>
            <a:endParaRPr lang="it-IT" sz="2200" dirty="0">
              <a:solidFill>
                <a:srgbClr val="000000"/>
              </a:solidFill>
            </a:endParaRPr>
          </a:p>
          <a:p>
            <a:pPr lvl="0"/>
            <a:r>
              <a:rPr lang="it-IT" sz="1800" dirty="0">
                <a:solidFill>
                  <a:srgbClr val="000000"/>
                </a:solidFill>
              </a:rPr>
              <a:t>È stato chiarito che Il certificato di compiuto tirocinio può essere richiesto solo a partire dalla data di adozione della delibera di compiuto tirocinio e che dalla stessa data il tirocinante può legittimamente autocertificare di averlo validamente compiuto</a:t>
            </a:r>
          </a:p>
          <a:p>
            <a:pPr lvl="0"/>
            <a:endParaRPr lang="it-IT" sz="800" dirty="0">
              <a:solidFill>
                <a:srgbClr val="000000"/>
              </a:solidFill>
            </a:endParaRPr>
          </a:p>
          <a:p>
            <a:pPr marL="285750" lvl="0" indent="-285750">
              <a:buFont typeface="Wingdings" panose="05000000000000000000" pitchFamily="2" charset="2"/>
              <a:buChar char="Ø"/>
            </a:pPr>
            <a:r>
              <a:rPr lang="it-IT" sz="2200" b="1" dirty="0">
                <a:solidFill>
                  <a:srgbClr val="000000"/>
                </a:solidFill>
              </a:rPr>
              <a:t>Sanzioni disciplinari </a:t>
            </a:r>
            <a:endParaRPr lang="it-IT" sz="2200" dirty="0">
              <a:solidFill>
                <a:srgbClr val="000000"/>
              </a:solidFill>
            </a:endParaRPr>
          </a:p>
          <a:p>
            <a:pPr lvl="0"/>
            <a:r>
              <a:rPr lang="it-IT" sz="1800" dirty="0">
                <a:solidFill>
                  <a:srgbClr val="000000"/>
                </a:solidFill>
              </a:rPr>
              <a:t>In ragione della riduzione a 18 mesi della durata del tirocinio, è stata dimezzata la durata massima della sanzione della sospensione che può essere inflitta al tirocinante che è passata da 90 a 45 giorni</a:t>
            </a:r>
            <a:endParaRPr lang="it-IT" sz="1800" dirty="0">
              <a:solidFill>
                <a:srgbClr val="808080">
                  <a:lumMod val="50000"/>
                </a:srgbClr>
              </a:solidFill>
            </a:endParaRPr>
          </a:p>
          <a:p>
            <a:pPr>
              <a:spcBef>
                <a:spcPts val="640"/>
              </a:spcBef>
            </a:pPr>
            <a:endParaRPr lang="it-IT" sz="2600" dirty="0">
              <a:solidFill>
                <a:schemeClr val="bg2">
                  <a:lumMod val="50000"/>
                </a:schemeClr>
              </a:solidFill>
            </a:endParaRPr>
          </a:p>
        </p:txBody>
      </p:sp>
    </p:spTree>
    <p:extLst>
      <p:ext uri="{BB962C8B-B14F-4D97-AF65-F5344CB8AC3E}">
        <p14:creationId xmlns:p14="http://schemas.microsoft.com/office/powerpoint/2010/main" xmlns="" val="1370869160"/>
      </p:ext>
    </p:extLst>
  </p:cSld>
  <p:clrMapOvr>
    <a:masterClrMapping/>
  </p:clrMapOvr>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179513" rtl="0" eaLnBrk="1" fontAlgn="base" latinLnBrk="0" hangingPunct="1">
          <a:lnSpc>
            <a:spcPct val="100000"/>
          </a:lnSpc>
          <a:spcBef>
            <a:spcPct val="0"/>
          </a:spcBef>
          <a:spcAft>
            <a:spcPct val="0"/>
          </a:spcAft>
          <a:buClrTx/>
          <a:buSzTx/>
          <a:buFontTx/>
          <a:buNone/>
          <a:tabLst/>
          <a:defRPr kumimoji="0" lang="it-IT" sz="23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179513" rtl="0" eaLnBrk="1" fontAlgn="base" latinLnBrk="0" hangingPunct="1">
          <a:lnSpc>
            <a:spcPct val="100000"/>
          </a:lnSpc>
          <a:spcBef>
            <a:spcPct val="0"/>
          </a:spcBef>
          <a:spcAft>
            <a:spcPct val="0"/>
          </a:spcAft>
          <a:buClrTx/>
          <a:buSzTx/>
          <a:buFontTx/>
          <a:buNone/>
          <a:tabLst/>
          <a:defRPr kumimoji="0" lang="it-IT" sz="23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2365</TotalTime>
  <Words>647</Words>
  <Application>Microsoft Office PowerPoint</Application>
  <PresentationFormat>Personalizzato</PresentationFormat>
  <Paragraphs>68</Paragraphs>
  <Slides>7</Slides>
  <Notes>0</Notes>
  <HiddenSlides>0</HiddenSlides>
  <MMClips>0</MMClips>
  <ScaleCrop>false</ScaleCrop>
  <HeadingPairs>
    <vt:vector size="4" baseType="variant">
      <vt:variant>
        <vt:lpstr>Tema</vt:lpstr>
      </vt:variant>
      <vt:variant>
        <vt:i4>1</vt:i4>
      </vt:variant>
      <vt:variant>
        <vt:lpstr>Titoli diapositive</vt:lpstr>
      </vt:variant>
      <vt:variant>
        <vt:i4>7</vt:i4>
      </vt:variant>
    </vt:vector>
  </HeadingPairs>
  <TitlesOfParts>
    <vt:vector size="8" baseType="lpstr">
      <vt:lpstr>Struttura predefinita</vt:lpstr>
      <vt:lpstr>Diapositiva 1</vt:lpstr>
      <vt:lpstr>Diapositiva 2</vt:lpstr>
      <vt:lpstr>Diapositiva 3</vt:lpstr>
      <vt:lpstr>Diapositiva 4</vt:lpstr>
      <vt:lpstr>Diapositiva 5</vt:lpstr>
      <vt:lpstr>Diapositiva 6</vt:lpstr>
      <vt:lpstr>Diapositiva 7</vt:lpstr>
    </vt:vector>
  </TitlesOfParts>
  <Company>MAP Servizi S.r.l.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mastrogiacomo</dc:creator>
  <cp:lastModifiedBy>sistema</cp:lastModifiedBy>
  <cp:revision>261</cp:revision>
  <cp:lastPrinted>2017-07-18T11:28:51Z</cp:lastPrinted>
  <dcterms:created xsi:type="dcterms:W3CDTF">2011-01-27T10:33:17Z</dcterms:created>
  <dcterms:modified xsi:type="dcterms:W3CDTF">2017-07-28T10:32:52Z</dcterms:modified>
</cp:coreProperties>
</file>