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69" r:id="rId2"/>
    <p:sldId id="256" r:id="rId3"/>
    <p:sldId id="280" r:id="rId4"/>
    <p:sldId id="281" r:id="rId5"/>
    <p:sldId id="283" r:id="rId6"/>
    <p:sldId id="279" r:id="rId7"/>
  </p:sldIdLst>
  <p:sldSz cx="9144000" cy="6858000" type="screen4x3"/>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002" autoAdjust="0"/>
    <p:restoredTop sz="94660"/>
  </p:normalViewPr>
  <p:slideViewPr>
    <p:cSldViewPr snapToGrid="0">
      <p:cViewPr varScale="1">
        <p:scale>
          <a:sx n="103" d="100"/>
          <a:sy n="103" d="100"/>
        </p:scale>
        <p:origin x="-108" y="-13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512931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sp>
        <p:nvSpPr>
          <p:cNvPr id="2" name="CasellaDiTesto 1"/>
          <p:cNvSpPr txBox="1"/>
          <p:nvPr userDrawn="1"/>
        </p:nvSpPr>
        <p:spPr>
          <a:xfrm>
            <a:off x="8770776" y="6559066"/>
            <a:ext cx="373224" cy="261610"/>
          </a:xfrm>
          <a:prstGeom prst="rect">
            <a:avLst/>
          </a:prstGeom>
          <a:noFill/>
        </p:spPr>
        <p:txBody>
          <a:bodyPr wrap="square" rtlCol="0">
            <a:spAutoFit/>
          </a:bodyPr>
          <a:lstStyle/>
          <a:p>
            <a:pPr algn="ctr"/>
            <a:fld id="{3A838950-CC05-44BE-9825-0A0A543E36A1}" type="slidenum">
              <a:rPr lang="it-IT" sz="1050" smtClean="0">
                <a:solidFill>
                  <a:schemeClr val="accent6">
                    <a:lumMod val="75000"/>
                  </a:schemeClr>
                </a:solidFill>
              </a:rPr>
              <a:pPr algn="ctr"/>
              <a:t>‹N›</a:t>
            </a:fld>
            <a:endParaRPr lang="it-IT" sz="1050" dirty="0">
              <a:solidFill>
                <a:schemeClr val="accent6">
                  <a:lumMod val="75000"/>
                </a:schemeClr>
              </a:solidFill>
            </a:endParaRPr>
          </a:p>
        </p:txBody>
      </p:sp>
    </p:spTree>
    <p:extLst>
      <p:ext uri="{BB962C8B-B14F-4D97-AF65-F5344CB8AC3E}">
        <p14:creationId xmlns:p14="http://schemas.microsoft.com/office/powerpoint/2010/main" xmlns="" val="3183274575"/>
      </p:ext>
    </p:extLst>
  </p:cSld>
  <p:clrMap bg1="lt1" tx1="dk1" bg2="lt2" tx2="dk2" accent1="accent1" accent2="accent2" accent3="accent3" accent4="accent4" accent5="accent5" accent6="accent6" hlink="hlink" folHlink="folHlink"/>
  <p:sldLayoutIdLst>
    <p:sldLayoutId id="2147483662"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779761" y="3244334"/>
            <a:ext cx="7573484" cy="1323439"/>
          </a:xfrm>
          <a:prstGeom prst="rect">
            <a:avLst/>
          </a:prstGeom>
        </p:spPr>
        <p:txBody>
          <a:bodyPr wrap="none">
            <a:spAutoFit/>
          </a:bodyPr>
          <a:lstStyle/>
          <a:p>
            <a:pPr algn="ctr"/>
            <a:r>
              <a:rPr lang="it-IT" sz="2000" b="1" dirty="0" smtClean="0">
                <a:solidFill>
                  <a:schemeClr val="accent6">
                    <a:lumMod val="75000"/>
                  </a:schemeClr>
                </a:solidFill>
              </a:rPr>
              <a:t>NUOVO PORTALE DEL MINISTERO DEL LAVORO PER I PROFESSIONISTI </a:t>
            </a:r>
          </a:p>
          <a:p>
            <a:pPr algn="ctr"/>
            <a:r>
              <a:rPr lang="it-IT" sz="2000" b="1" dirty="0" smtClean="0">
                <a:solidFill>
                  <a:schemeClr val="accent6">
                    <a:lumMod val="75000"/>
                  </a:schemeClr>
                </a:solidFill>
              </a:rPr>
              <a:t>ABILITATI ALLA CONSULENZA DEL LAVORO</a:t>
            </a:r>
          </a:p>
          <a:p>
            <a:pPr algn="ctr"/>
            <a:endParaRPr lang="it-IT" sz="2000" b="1" dirty="0">
              <a:solidFill>
                <a:schemeClr val="accent6">
                  <a:lumMod val="75000"/>
                </a:schemeClr>
              </a:solidFill>
            </a:endParaRPr>
          </a:p>
          <a:p>
            <a:pPr algn="ctr"/>
            <a:r>
              <a:rPr lang="it-IT" sz="2000" b="1" dirty="0" smtClean="0">
                <a:solidFill>
                  <a:schemeClr val="accent6">
                    <a:lumMod val="75000"/>
                  </a:schemeClr>
                </a:solidFill>
              </a:rPr>
              <a:t>Roma 20 luglio 2017</a:t>
            </a:r>
            <a:endParaRPr lang="it-IT" sz="2000" b="1" dirty="0">
              <a:solidFill>
                <a:schemeClr val="accent6">
                  <a:lumMod val="75000"/>
                </a:schemeClr>
              </a:solidFill>
            </a:endParaRPr>
          </a:p>
        </p:txBody>
      </p:sp>
    </p:spTree>
    <p:extLst>
      <p:ext uri="{BB962C8B-B14F-4D97-AF65-F5344CB8AC3E}">
        <p14:creationId xmlns:p14="http://schemas.microsoft.com/office/powerpoint/2010/main" xmlns="" val="10838956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4736" y="221925"/>
            <a:ext cx="8474528" cy="769441"/>
          </a:xfrm>
          <a:prstGeom prst="rect">
            <a:avLst/>
          </a:prstGeom>
          <a:noFill/>
        </p:spPr>
        <p:txBody>
          <a:bodyPr wrap="square" rtlCol="0">
            <a:spAutoFit/>
          </a:bodyPr>
          <a:lstStyle/>
          <a:p>
            <a:pPr algn="ctr"/>
            <a:r>
              <a:rPr lang="it-IT" sz="4400" b="1" dirty="0" smtClean="0">
                <a:solidFill>
                  <a:schemeClr val="accent6">
                    <a:lumMod val="75000"/>
                  </a:schemeClr>
                </a:solidFill>
              </a:rPr>
              <a:t>Norma</a:t>
            </a:r>
            <a:endParaRPr lang="it-IT" sz="4400" b="1" dirty="0">
              <a:solidFill>
                <a:schemeClr val="accent6">
                  <a:lumMod val="75000"/>
                </a:schemeClr>
              </a:solidFill>
            </a:endParaRPr>
          </a:p>
        </p:txBody>
      </p:sp>
      <p:sp>
        <p:nvSpPr>
          <p:cNvPr id="5" name="CasellaDiTesto 4"/>
          <p:cNvSpPr txBox="1"/>
          <p:nvPr/>
        </p:nvSpPr>
        <p:spPr>
          <a:xfrm>
            <a:off x="701749" y="1125651"/>
            <a:ext cx="7814930" cy="3672800"/>
          </a:xfrm>
          <a:prstGeom prst="rect">
            <a:avLst/>
          </a:prstGeom>
          <a:noFill/>
        </p:spPr>
        <p:txBody>
          <a:bodyPr wrap="square" rtlCol="0">
            <a:spAutoFit/>
          </a:bodyPr>
          <a:lstStyle/>
          <a:p>
            <a:pPr marL="0" lvl="1" algn="just">
              <a:spcAft>
                <a:spcPts val="1000"/>
              </a:spcAft>
            </a:pPr>
            <a:r>
              <a:rPr lang="it-IT" dirty="0" smtClean="0"/>
              <a:t>La </a:t>
            </a:r>
            <a:r>
              <a:rPr lang="it-IT" dirty="0"/>
              <a:t>Legge n. 12 dell’11 gennaio 1979 disciplina l’attività di coloro che possono effettuare tutti gli adempimenti in materia di lavoro, previdenza ed assistenza sociale relativi ai lavoratori dipendenti</a:t>
            </a:r>
            <a:r>
              <a:rPr lang="it-IT" dirty="0" smtClean="0"/>
              <a:t>.</a:t>
            </a:r>
          </a:p>
          <a:p>
            <a:pPr marL="0" lvl="1" algn="just">
              <a:spcAft>
                <a:spcPts val="1000"/>
              </a:spcAft>
            </a:pPr>
            <a:r>
              <a:rPr lang="it-IT" dirty="0"/>
              <a:t>Afferma che: </a:t>
            </a:r>
            <a:r>
              <a:rPr lang="it-IT" i="1" dirty="0"/>
              <a:t>“… Tutti gli adempimenti in materia di lavoro, previdenza e assistenza sociale per i lavoratori dipendenti quando non sono curati dal datore di lavoro, direttamente o a mezzo di propri dipendenti, possono essere svolti solo da coloro che siano iscritti all’Albo dei Consulenti del Lavoro oppure dagli Avvocati e Procuratori Legali, dai Dottori Commercialisti, dai Periti Commerciali che pur non essendo iscritti all’Albo dei Consulenti del Lavoro, abbiano dato comunicazione alla Direzione Provinciale del Lavoro delle Province nel cui ambito territoriale intendano svolgere gli adempimenti di cui sopra</a:t>
            </a:r>
            <a:r>
              <a:rPr lang="it-IT" dirty="0" smtClean="0"/>
              <a:t>”</a:t>
            </a:r>
          </a:p>
          <a:p>
            <a:pPr marL="0" lvl="1" algn="just">
              <a:spcAft>
                <a:spcPts val="1000"/>
              </a:spcAft>
            </a:pPr>
            <a:endParaRPr lang="it-IT" dirty="0" smtClean="0"/>
          </a:p>
        </p:txBody>
      </p:sp>
    </p:spTree>
    <p:extLst>
      <p:ext uri="{BB962C8B-B14F-4D97-AF65-F5344CB8AC3E}">
        <p14:creationId xmlns:p14="http://schemas.microsoft.com/office/powerpoint/2010/main" xmlns="" val="3782191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4736" y="221925"/>
            <a:ext cx="8474528" cy="769441"/>
          </a:xfrm>
          <a:prstGeom prst="rect">
            <a:avLst/>
          </a:prstGeom>
          <a:noFill/>
        </p:spPr>
        <p:txBody>
          <a:bodyPr wrap="square" rtlCol="0">
            <a:spAutoFit/>
          </a:bodyPr>
          <a:lstStyle/>
          <a:p>
            <a:pPr algn="ctr"/>
            <a:r>
              <a:rPr lang="it-IT" sz="4400" b="1" dirty="0" smtClean="0">
                <a:solidFill>
                  <a:schemeClr val="accent6">
                    <a:lumMod val="75000"/>
                  </a:schemeClr>
                </a:solidFill>
              </a:rPr>
              <a:t>Quindi…</a:t>
            </a:r>
            <a:endParaRPr lang="it-IT" sz="4400" b="1" dirty="0">
              <a:solidFill>
                <a:schemeClr val="accent6">
                  <a:lumMod val="75000"/>
                </a:schemeClr>
              </a:solidFill>
            </a:endParaRPr>
          </a:p>
        </p:txBody>
      </p:sp>
      <p:sp>
        <p:nvSpPr>
          <p:cNvPr id="5" name="CasellaDiTesto 4"/>
          <p:cNvSpPr txBox="1"/>
          <p:nvPr/>
        </p:nvSpPr>
        <p:spPr>
          <a:xfrm>
            <a:off x="701749" y="1698675"/>
            <a:ext cx="7814930" cy="923330"/>
          </a:xfrm>
          <a:prstGeom prst="rect">
            <a:avLst/>
          </a:prstGeom>
          <a:noFill/>
        </p:spPr>
        <p:txBody>
          <a:bodyPr wrap="square" rtlCol="0">
            <a:spAutoFit/>
          </a:bodyPr>
          <a:lstStyle/>
          <a:p>
            <a:pPr marL="0" lvl="1" algn="just">
              <a:spcAft>
                <a:spcPts val="1000"/>
              </a:spcAft>
            </a:pPr>
            <a:r>
              <a:rPr lang="it-IT" dirty="0"/>
              <a:t>I Commercialisti e gli Esperti Contabili hanno quindi la possibilità di gestire le buste-paga e gli adempimenti connessi, a condizione che ne diano preventiva comunicazione alla Direzione Provinciale del Lavoro competente</a:t>
            </a:r>
            <a:endParaRPr lang="it-IT" dirty="0" smtClean="0"/>
          </a:p>
        </p:txBody>
      </p:sp>
    </p:spTree>
    <p:extLst>
      <p:ext uri="{BB962C8B-B14F-4D97-AF65-F5344CB8AC3E}">
        <p14:creationId xmlns:p14="http://schemas.microsoft.com/office/powerpoint/2010/main" xmlns="" val="1860563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4736" y="221925"/>
            <a:ext cx="8474528" cy="769441"/>
          </a:xfrm>
          <a:prstGeom prst="rect">
            <a:avLst/>
          </a:prstGeom>
          <a:noFill/>
        </p:spPr>
        <p:txBody>
          <a:bodyPr wrap="square" rtlCol="0">
            <a:spAutoFit/>
          </a:bodyPr>
          <a:lstStyle/>
          <a:p>
            <a:pPr algn="ctr"/>
            <a:r>
              <a:rPr lang="it-IT" sz="4400" b="1" dirty="0" smtClean="0">
                <a:solidFill>
                  <a:schemeClr val="accent6">
                    <a:lumMod val="75000"/>
                  </a:schemeClr>
                </a:solidFill>
              </a:rPr>
              <a:t>La novità chiesta dal CNDCEC</a:t>
            </a:r>
            <a:endParaRPr lang="it-IT" sz="4400" b="1" dirty="0">
              <a:solidFill>
                <a:schemeClr val="accent6">
                  <a:lumMod val="75000"/>
                </a:schemeClr>
              </a:solidFill>
            </a:endParaRPr>
          </a:p>
        </p:txBody>
      </p:sp>
      <p:sp>
        <p:nvSpPr>
          <p:cNvPr id="5" name="CasellaDiTesto 4"/>
          <p:cNvSpPr txBox="1"/>
          <p:nvPr/>
        </p:nvSpPr>
        <p:spPr>
          <a:xfrm>
            <a:off x="701749" y="1698675"/>
            <a:ext cx="7814930" cy="3226524"/>
          </a:xfrm>
          <a:prstGeom prst="rect">
            <a:avLst/>
          </a:prstGeom>
          <a:noFill/>
        </p:spPr>
        <p:txBody>
          <a:bodyPr wrap="square" rtlCol="0">
            <a:spAutoFit/>
          </a:bodyPr>
          <a:lstStyle/>
          <a:p>
            <a:pPr marL="0" lvl="1" algn="just">
              <a:spcAft>
                <a:spcPts val="1000"/>
              </a:spcAft>
            </a:pPr>
            <a:r>
              <a:rPr lang="it-IT" dirty="0" smtClean="0"/>
              <a:t>Il Ministero del lavoro, su richiesta del CNDCEC, ha istituito un portale nella quale potranno iscriversi tutti i commercialisti che intendono svolgere gli adempimenti in materia di lavoro previsti dalla legge 12/79.</a:t>
            </a:r>
          </a:p>
          <a:p>
            <a:pPr marL="0" lvl="1" algn="just">
              <a:spcAft>
                <a:spcPts val="1000"/>
              </a:spcAft>
            </a:pPr>
            <a:r>
              <a:rPr lang="it-IT" dirty="0" smtClean="0"/>
              <a:t>Il portale era stato ultimato ma il CNDCEC ha richiesto alcune variazioni che si riassumono in:</a:t>
            </a:r>
          </a:p>
          <a:p>
            <a:pPr marL="285750" lvl="1" indent="-285750" algn="just">
              <a:spcAft>
                <a:spcPts val="1000"/>
              </a:spcAft>
              <a:buFontTx/>
              <a:buChar char="-"/>
            </a:pPr>
            <a:r>
              <a:rPr lang="it-IT" dirty="0" smtClean="0"/>
              <a:t>Inserimento delle comunicazioni effettuate in precedenza</a:t>
            </a:r>
          </a:p>
          <a:p>
            <a:pPr marL="285750" lvl="1" indent="-285750" algn="just">
              <a:spcAft>
                <a:spcPts val="1000"/>
              </a:spcAft>
              <a:buFontTx/>
              <a:buChar char="-"/>
            </a:pPr>
            <a:r>
              <a:rPr lang="it-IT" dirty="0" smtClean="0"/>
              <a:t>Inserimento della nuova comunicazione</a:t>
            </a:r>
          </a:p>
          <a:p>
            <a:pPr marL="285750" lvl="1" indent="-285750" algn="just">
              <a:spcAft>
                <a:spcPts val="1000"/>
              </a:spcAft>
              <a:buFontTx/>
              <a:buChar char="-"/>
            </a:pPr>
            <a:r>
              <a:rPr lang="it-IT" dirty="0" smtClean="0"/>
              <a:t>Possibilità da parte degli Ordini territoriali di interagire con il portale</a:t>
            </a:r>
          </a:p>
          <a:p>
            <a:pPr marL="0" lvl="1" algn="just">
              <a:spcAft>
                <a:spcPts val="1000"/>
              </a:spcAft>
            </a:pPr>
            <a:endParaRPr lang="it-IT" dirty="0" smtClean="0"/>
          </a:p>
        </p:txBody>
      </p:sp>
    </p:spTree>
    <p:extLst>
      <p:ext uri="{BB962C8B-B14F-4D97-AF65-F5344CB8AC3E}">
        <p14:creationId xmlns:p14="http://schemas.microsoft.com/office/powerpoint/2010/main" xmlns="" val="3583444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4736" y="221925"/>
            <a:ext cx="8474528" cy="769441"/>
          </a:xfrm>
          <a:prstGeom prst="rect">
            <a:avLst/>
          </a:prstGeom>
          <a:noFill/>
        </p:spPr>
        <p:txBody>
          <a:bodyPr wrap="square" rtlCol="0">
            <a:spAutoFit/>
          </a:bodyPr>
          <a:lstStyle/>
          <a:p>
            <a:pPr algn="ctr"/>
            <a:r>
              <a:rPr lang="it-IT" sz="4400" b="1" dirty="0" smtClean="0">
                <a:solidFill>
                  <a:schemeClr val="accent6">
                    <a:lumMod val="75000"/>
                  </a:schemeClr>
                </a:solidFill>
              </a:rPr>
              <a:t>I numeri </a:t>
            </a:r>
            <a:endParaRPr lang="it-IT" sz="4400" b="1" dirty="0">
              <a:solidFill>
                <a:schemeClr val="accent6">
                  <a:lumMod val="75000"/>
                </a:schemeClr>
              </a:solidFill>
            </a:endParaRPr>
          </a:p>
        </p:txBody>
      </p:sp>
      <p:sp>
        <p:nvSpPr>
          <p:cNvPr id="5" name="CasellaDiTesto 4"/>
          <p:cNvSpPr txBox="1"/>
          <p:nvPr/>
        </p:nvSpPr>
        <p:spPr>
          <a:xfrm>
            <a:off x="701749" y="1698675"/>
            <a:ext cx="7814930" cy="774571"/>
          </a:xfrm>
          <a:prstGeom prst="rect">
            <a:avLst/>
          </a:prstGeom>
          <a:noFill/>
        </p:spPr>
        <p:txBody>
          <a:bodyPr wrap="square" rtlCol="0">
            <a:spAutoFit/>
          </a:bodyPr>
          <a:lstStyle/>
          <a:p>
            <a:pPr marL="0" lvl="1" algn="just">
              <a:spcAft>
                <a:spcPts val="1000"/>
              </a:spcAft>
            </a:pPr>
            <a:r>
              <a:rPr lang="it-IT" dirty="0" smtClean="0"/>
              <a:t>Ecco i numeri comunicati dall’Inps a noi ed ai Consulenti del lavoro al 18/7/2017:</a:t>
            </a:r>
          </a:p>
          <a:p>
            <a:pPr marL="0" lvl="1" algn="just">
              <a:spcAft>
                <a:spcPts val="1000"/>
              </a:spcAft>
            </a:pPr>
            <a:endParaRPr lang="it-IT" dirty="0" smtClean="0"/>
          </a:p>
        </p:txBody>
      </p:sp>
      <p:graphicFrame>
        <p:nvGraphicFramePr>
          <p:cNvPr id="2" name="Tabella 1"/>
          <p:cNvGraphicFramePr>
            <a:graphicFrameLocks noGrp="1"/>
          </p:cNvGraphicFramePr>
          <p:nvPr>
            <p:extLst>
              <p:ext uri="{D42A27DB-BD31-4B8C-83A1-F6EECF244321}">
                <p14:modId xmlns:p14="http://schemas.microsoft.com/office/powerpoint/2010/main" xmlns="" val="3851888306"/>
              </p:ext>
            </p:extLst>
          </p:nvPr>
        </p:nvGraphicFramePr>
        <p:xfrm>
          <a:off x="1511808" y="2262632"/>
          <a:ext cx="6096000" cy="111252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it-IT" dirty="0" smtClean="0"/>
                        <a:t>Professione</a:t>
                      </a:r>
                      <a:endParaRPr lang="it-IT" dirty="0"/>
                    </a:p>
                  </a:txBody>
                  <a:tcPr/>
                </a:tc>
                <a:tc>
                  <a:txBody>
                    <a:bodyPr/>
                    <a:lstStyle/>
                    <a:p>
                      <a:r>
                        <a:rPr lang="it-IT" dirty="0" smtClean="0"/>
                        <a:t>Aziende assistite</a:t>
                      </a:r>
                      <a:endParaRPr lang="it-IT" dirty="0"/>
                    </a:p>
                  </a:txBody>
                  <a:tcPr/>
                </a:tc>
              </a:tr>
              <a:tr h="370840">
                <a:tc>
                  <a:txBody>
                    <a:bodyPr/>
                    <a:lstStyle/>
                    <a:p>
                      <a:r>
                        <a:rPr lang="it-IT" dirty="0" smtClean="0"/>
                        <a:t>Consulenti del lavoro 17.889</a:t>
                      </a:r>
                      <a:endParaRPr lang="it-IT" dirty="0"/>
                    </a:p>
                  </a:txBody>
                  <a:tcPr/>
                </a:tc>
                <a:tc>
                  <a:txBody>
                    <a:bodyPr/>
                    <a:lstStyle/>
                    <a:p>
                      <a:pPr algn="r"/>
                      <a:r>
                        <a:rPr lang="it-IT" dirty="0" smtClean="0"/>
                        <a:t>1.530.865</a:t>
                      </a:r>
                      <a:endParaRPr lang="it-IT" dirty="0"/>
                    </a:p>
                  </a:txBody>
                  <a:tcPr/>
                </a:tc>
              </a:tr>
              <a:tr h="370840">
                <a:tc>
                  <a:txBody>
                    <a:bodyPr/>
                    <a:lstStyle/>
                    <a:p>
                      <a:r>
                        <a:rPr lang="it-IT" dirty="0" smtClean="0"/>
                        <a:t>Commercialisti            22.264</a:t>
                      </a:r>
                      <a:endParaRPr lang="it-IT" dirty="0"/>
                    </a:p>
                  </a:txBody>
                  <a:tcPr/>
                </a:tc>
                <a:tc>
                  <a:txBody>
                    <a:bodyPr/>
                    <a:lstStyle/>
                    <a:p>
                      <a:pPr algn="r"/>
                      <a:r>
                        <a:rPr lang="it-IT" dirty="0" smtClean="0"/>
                        <a:t>981.412</a:t>
                      </a:r>
                      <a:endParaRPr lang="it-IT" dirty="0"/>
                    </a:p>
                  </a:txBody>
                  <a:tcPr/>
                </a:tc>
              </a:tr>
            </a:tbl>
          </a:graphicData>
        </a:graphic>
      </p:graphicFrame>
    </p:spTree>
    <p:extLst>
      <p:ext uri="{BB962C8B-B14F-4D97-AF65-F5344CB8AC3E}">
        <p14:creationId xmlns:p14="http://schemas.microsoft.com/office/powerpoint/2010/main" xmlns="" val="24860947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2170176" y="3060192"/>
            <a:ext cx="5376672" cy="1477328"/>
          </a:xfrm>
          <a:prstGeom prst="rect">
            <a:avLst/>
          </a:prstGeom>
          <a:noFill/>
        </p:spPr>
        <p:txBody>
          <a:bodyPr wrap="square" rtlCol="0">
            <a:spAutoFit/>
          </a:bodyPr>
          <a:lstStyle/>
          <a:p>
            <a:pPr algn="ctr"/>
            <a:r>
              <a:rPr lang="it-IT" i="1" dirty="0" smtClean="0"/>
              <a:t>Grazie per l’attenzione</a:t>
            </a:r>
          </a:p>
          <a:p>
            <a:pPr algn="ctr"/>
            <a:endParaRPr lang="it-IT" i="1" dirty="0"/>
          </a:p>
          <a:p>
            <a:pPr algn="ctr"/>
            <a:r>
              <a:rPr lang="it-IT" i="1" dirty="0" smtClean="0"/>
              <a:t>Roberto Cunsolo</a:t>
            </a:r>
          </a:p>
          <a:p>
            <a:pPr algn="ctr"/>
            <a:r>
              <a:rPr lang="it-IT" i="1" dirty="0" smtClean="0"/>
              <a:t>Consigliere Delegato Economia e Fiscalità </a:t>
            </a:r>
            <a:r>
              <a:rPr lang="it-IT" i="1" smtClean="0"/>
              <a:t>del lavoro</a:t>
            </a:r>
            <a:endParaRPr lang="it-IT" i="1" dirty="0" smtClean="0"/>
          </a:p>
          <a:p>
            <a:pPr algn="ctr"/>
            <a:endParaRPr lang="it-IT" i="1" dirty="0"/>
          </a:p>
        </p:txBody>
      </p:sp>
    </p:spTree>
    <p:extLst>
      <p:ext uri="{BB962C8B-B14F-4D97-AF65-F5344CB8AC3E}">
        <p14:creationId xmlns:p14="http://schemas.microsoft.com/office/powerpoint/2010/main" xmlns="" val="272246911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Tema di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i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1358</TotalTime>
  <Words>301</Words>
  <Application>Microsoft Office PowerPoint</Application>
  <PresentationFormat>Presentazione su schermo (4:3)</PresentationFormat>
  <Paragraphs>27</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Tema di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Stefano Lo Piccolo</dc:creator>
  <cp:lastModifiedBy>sistema</cp:lastModifiedBy>
  <cp:revision>49</cp:revision>
  <cp:lastPrinted>2017-05-19T10:02:12Z</cp:lastPrinted>
  <dcterms:created xsi:type="dcterms:W3CDTF">2016-05-23T10:25:13Z</dcterms:created>
  <dcterms:modified xsi:type="dcterms:W3CDTF">2017-07-28T10:51:14Z</dcterms:modified>
</cp:coreProperties>
</file>