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sldIdLst>
    <p:sldId id="269" r:id="rId2"/>
    <p:sldId id="256" r:id="rId3"/>
    <p:sldId id="277" r:id="rId4"/>
    <p:sldId id="278" r:id="rId5"/>
    <p:sldId id="257" r:id="rId6"/>
    <p:sldId id="279" r:id="rId7"/>
  </p:sldIdLst>
  <p:sldSz cx="9144000" cy="6858000" type="screen4x3"/>
  <p:notesSz cx="6797675" cy="9926638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6002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-108" y="-1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4512931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 userDrawn="1"/>
        </p:nvSpPr>
        <p:spPr>
          <a:xfrm>
            <a:off x="8770776" y="6559066"/>
            <a:ext cx="3732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3A838950-CC05-44BE-9825-0A0A543E36A1}" type="slidenum">
              <a:rPr lang="it-IT" sz="1050" smtClean="0">
                <a:solidFill>
                  <a:schemeClr val="accent6">
                    <a:lumMod val="75000"/>
                  </a:schemeClr>
                </a:solidFill>
              </a:rPr>
              <a:pPr algn="ctr"/>
              <a:t>‹N›</a:t>
            </a:fld>
            <a:endParaRPr lang="it-IT" sz="105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83274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75582" y="3244334"/>
            <a:ext cx="8981818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it-IT" sz="2000" b="1" dirty="0" smtClean="0">
                <a:solidFill>
                  <a:schemeClr val="accent6">
                    <a:lumMod val="75000"/>
                  </a:schemeClr>
                </a:solidFill>
              </a:rPr>
              <a:t>CONSIGLIO  NAZIONALE DEI DOTTORI COMMERCIALISTI E DEGLI ESPERTI CONTABILI</a:t>
            </a:r>
          </a:p>
          <a:p>
            <a:pPr algn="ctr"/>
            <a:endParaRPr lang="it-IT" sz="2000" b="1" dirty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r>
              <a:rPr lang="it-IT" sz="2000" b="1" dirty="0" smtClean="0">
                <a:solidFill>
                  <a:schemeClr val="accent6">
                    <a:lumMod val="75000"/>
                  </a:schemeClr>
                </a:solidFill>
              </a:rPr>
              <a:t>Bilancio Consuntivo 2016</a:t>
            </a:r>
          </a:p>
          <a:p>
            <a:pPr algn="ctr"/>
            <a:endParaRPr lang="it-IT" sz="2000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83895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334736" y="221925"/>
            <a:ext cx="847452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400" b="1" dirty="0" smtClean="0">
                <a:solidFill>
                  <a:schemeClr val="accent6">
                    <a:lumMod val="75000"/>
                  </a:schemeClr>
                </a:solidFill>
              </a:rPr>
              <a:t>Entrate</a:t>
            </a:r>
            <a:endParaRPr lang="it-IT" sz="44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701749" y="1125651"/>
            <a:ext cx="7814930" cy="36112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1" indent="-285750"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it-IT" dirty="0" smtClean="0">
                <a:solidFill>
                  <a:schemeClr val="accent6">
                    <a:lumMod val="75000"/>
                  </a:schemeClr>
                </a:solidFill>
              </a:rPr>
              <a:t>Entrate contributive a carico degli Ordini		€ 14.539.915,00	</a:t>
            </a:r>
          </a:p>
          <a:p>
            <a:pPr marL="285750" lvl="1" indent="-285750"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it-IT" dirty="0" smtClean="0">
                <a:solidFill>
                  <a:schemeClr val="accent6">
                    <a:lumMod val="75000"/>
                  </a:schemeClr>
                </a:solidFill>
              </a:rPr>
              <a:t>Entrate contributive dagli Ordini per conguagli		€       202.115,00</a:t>
            </a:r>
          </a:p>
          <a:p>
            <a:pPr marL="285750" lvl="1" indent="-285750"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it-IT" dirty="0" smtClean="0">
                <a:solidFill>
                  <a:schemeClr val="accent6">
                    <a:lumMod val="75000"/>
                  </a:schemeClr>
                </a:solidFill>
              </a:rPr>
              <a:t>Entrate per diritti di segreteria FPC			€         13.200,00</a:t>
            </a:r>
          </a:p>
          <a:p>
            <a:pPr marL="285750" lvl="1" indent="-285750"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it-IT" b="1" dirty="0" smtClean="0">
                <a:solidFill>
                  <a:schemeClr val="accent6">
                    <a:lumMod val="75000"/>
                  </a:schemeClr>
                </a:solidFill>
              </a:rPr>
              <a:t>TOTALE ENTRATE CONTRIBUTIVE			€ 14.755.230,00</a:t>
            </a:r>
          </a:p>
          <a:p>
            <a:pPr marL="285750" lvl="1" indent="-285750"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it-IT" dirty="0" smtClean="0">
                <a:solidFill>
                  <a:schemeClr val="accent6">
                    <a:lumMod val="75000"/>
                  </a:schemeClr>
                </a:solidFill>
              </a:rPr>
              <a:t>Entrate da proventi patrimoniali			€         73.794,97</a:t>
            </a:r>
          </a:p>
          <a:p>
            <a:pPr marL="285750" lvl="1" indent="-285750"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it-IT" dirty="0" smtClean="0">
                <a:solidFill>
                  <a:schemeClr val="accent6">
                    <a:lumMod val="75000"/>
                  </a:schemeClr>
                </a:solidFill>
              </a:rPr>
              <a:t>Recuperi e rimborsi vari				€         99.783,69</a:t>
            </a:r>
          </a:p>
          <a:p>
            <a:pPr marL="285750" lvl="1" indent="-285750"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it-IT" dirty="0" smtClean="0">
                <a:solidFill>
                  <a:schemeClr val="accent6">
                    <a:lumMod val="75000"/>
                  </a:schemeClr>
                </a:solidFill>
              </a:rPr>
              <a:t>Sublocazione di immobili				€       115.906,78</a:t>
            </a:r>
          </a:p>
          <a:p>
            <a:pPr marL="285750" lvl="1" indent="-285750"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it-IT" dirty="0" smtClean="0">
                <a:solidFill>
                  <a:schemeClr val="accent6">
                    <a:lumMod val="75000"/>
                  </a:schemeClr>
                </a:solidFill>
              </a:rPr>
              <a:t>Altre entrate					€           3.600,00</a:t>
            </a:r>
          </a:p>
          <a:p>
            <a:pPr marL="285750" lvl="1" indent="-285750"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it-IT" b="1" dirty="0" smtClean="0">
                <a:solidFill>
                  <a:schemeClr val="accent6">
                    <a:lumMod val="75000"/>
                  </a:schemeClr>
                </a:solidFill>
              </a:rPr>
              <a:t>TOTALE ENTRATE				€ 15.048.315,44</a:t>
            </a:r>
            <a:endParaRPr lang="it-IT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8219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334736" y="221925"/>
            <a:ext cx="847452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400" b="1" dirty="0" smtClean="0">
                <a:solidFill>
                  <a:schemeClr val="accent6">
                    <a:lumMod val="75000"/>
                  </a:schemeClr>
                </a:solidFill>
              </a:rPr>
              <a:t>Uscite</a:t>
            </a:r>
            <a:endParaRPr lang="it-IT" sz="44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graphicFrame>
        <p:nvGraphicFramePr>
          <p:cNvPr id="2" name="Tabel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361115974"/>
              </p:ext>
            </p:extLst>
          </p:nvPr>
        </p:nvGraphicFramePr>
        <p:xfrm>
          <a:off x="539179" y="1267238"/>
          <a:ext cx="8202179" cy="164592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2879512"/>
                <a:gridCol w="1433725"/>
                <a:gridCol w="1377696"/>
                <a:gridCol w="1109472"/>
                <a:gridCol w="1401774"/>
              </a:tblGrid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</a:rPr>
                        <a:t> </a:t>
                      </a:r>
                      <a:endParaRPr lang="it-IT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PREVENTIVATO INIZIALE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PREVENTIVATO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DEFINITIVO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</a:rPr>
                        <a:t>IMPEGNATO</a:t>
                      </a:r>
                      <a:endParaRPr lang="it-IT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</a:rPr>
                        <a:t>SCOSTAMENTO</a:t>
                      </a:r>
                      <a:endParaRPr lang="it-IT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Indennità per gli organi dell’ente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879.583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879.583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842.431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</a:rPr>
                        <a:t>-37.151</a:t>
                      </a:r>
                      <a:endParaRPr lang="it-IT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Indennità di assenza dallo studio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826.294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826.294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799.572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</a:rPr>
                        <a:t>-26.721</a:t>
                      </a:r>
                      <a:endParaRPr lang="it-IT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Spese di trasferta componenti organi Istituzionali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800.123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830.123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800.695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</a:rPr>
                        <a:t>-29.427</a:t>
                      </a:r>
                      <a:endParaRPr lang="it-IT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Spese di trasferta componenti commissioni di studio 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500.000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470.000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301.276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</a:rPr>
                        <a:t>-168.723</a:t>
                      </a:r>
                      <a:endParaRPr lang="it-IT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USCITE PER GLI ORGANI DELL’ENTE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3.006.000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3.006.000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2.743.976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</a:rPr>
                        <a:t>-262.024</a:t>
                      </a:r>
                      <a:endParaRPr lang="it-IT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graphicFrame>
        <p:nvGraphicFramePr>
          <p:cNvPr id="3" name="Tabel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102577795"/>
              </p:ext>
            </p:extLst>
          </p:nvPr>
        </p:nvGraphicFramePr>
        <p:xfrm>
          <a:off x="539177" y="3298539"/>
          <a:ext cx="8202180" cy="18288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3695631"/>
                <a:gridCol w="1465199"/>
                <a:gridCol w="1614493"/>
                <a:gridCol w="1426857"/>
              </a:tblGrid>
              <a:tr h="1619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</a:rPr>
                        <a:t>ONERI PER IL PERSONALE IN SERVIZIO</a:t>
                      </a:r>
                      <a:endParaRPr lang="it-IT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3.301.618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3.210.487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</a:rPr>
                        <a:t>-91.130</a:t>
                      </a:r>
                      <a:endParaRPr lang="it-IT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graphicFrame>
        <p:nvGraphicFramePr>
          <p:cNvPr id="6" name="Tabel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270085719"/>
              </p:ext>
            </p:extLst>
          </p:nvPr>
        </p:nvGraphicFramePr>
        <p:xfrm>
          <a:off x="451102" y="3635026"/>
          <a:ext cx="8290254" cy="274320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3510615"/>
                <a:gridCol w="1635687"/>
                <a:gridCol w="1453655"/>
                <a:gridCol w="1690297"/>
              </a:tblGrid>
              <a:tr h="1803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</a:rPr>
                        <a:t> </a:t>
                      </a:r>
                      <a:endParaRPr lang="it-IT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PREVENTIVATO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IMPEGNATO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</a:rPr>
                        <a:t>SCOSTAMENTO</a:t>
                      </a:r>
                      <a:endParaRPr lang="it-IT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803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Libri, Riviste, Giornali ed altre pubblicazioni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90.000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83.685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</a:rPr>
                        <a:t>-6.314</a:t>
                      </a:r>
                      <a:endParaRPr lang="it-IT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803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Materiale di cancelleria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35.000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25.633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</a:rPr>
                        <a:t>-9.366</a:t>
                      </a:r>
                      <a:endParaRPr lang="it-IT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803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Spese di pulizia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35.000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29.860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</a:rPr>
                        <a:t>-5.139</a:t>
                      </a:r>
                      <a:endParaRPr lang="it-IT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803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Spese di spedizione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20.000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13.369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</a:rPr>
                        <a:t>-6.630</a:t>
                      </a:r>
                      <a:endParaRPr lang="it-IT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803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Consulenze amministrative e tecniche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35.000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34.657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</a:rPr>
                        <a:t>-342</a:t>
                      </a:r>
                      <a:endParaRPr lang="it-IT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803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Assistenza in giudizio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279.000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277.591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</a:rPr>
                        <a:t>-1.408</a:t>
                      </a:r>
                      <a:endParaRPr lang="it-IT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803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Pareri e consulenze legali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191.000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190.917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</a:rPr>
                        <a:t>-82</a:t>
                      </a:r>
                      <a:endParaRPr lang="it-IT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803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Noleggi vari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40.000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33.539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</a:rPr>
                        <a:t>-6.460</a:t>
                      </a:r>
                      <a:endParaRPr lang="it-IT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803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Licenze d’uso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30.000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21.723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</a:rPr>
                        <a:t>-8.276</a:t>
                      </a:r>
                      <a:endParaRPr lang="it-IT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803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Prestazione di servizi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1.308.000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1.168.309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</a:rPr>
                        <a:t>-139.690</a:t>
                      </a:r>
                      <a:endParaRPr lang="it-IT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803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Prestazioni professionali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312.000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288.919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</a:rPr>
                        <a:t>-23.080</a:t>
                      </a:r>
                      <a:endParaRPr lang="it-IT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803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Premi di Assicurazione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45.000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35.583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</a:rPr>
                        <a:t>-9.416</a:t>
                      </a:r>
                      <a:endParaRPr lang="it-IT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803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Spese conduzione autovettura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12.000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8.648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</a:rPr>
                        <a:t>-3.351</a:t>
                      </a:r>
                      <a:endParaRPr lang="it-IT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803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ACQUISTO DI BENI DI CONSUMO E DI SERVIZI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2.432.000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2.212.439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</a:rPr>
                        <a:t>-219.560</a:t>
                      </a:r>
                      <a:endParaRPr lang="it-IT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573638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334736" y="221925"/>
            <a:ext cx="847452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400" b="1" dirty="0" smtClean="0">
                <a:solidFill>
                  <a:schemeClr val="accent6">
                    <a:lumMod val="75000"/>
                  </a:schemeClr>
                </a:solidFill>
              </a:rPr>
              <a:t>Uscite</a:t>
            </a:r>
            <a:endParaRPr lang="it-IT" sz="44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graphicFrame>
        <p:nvGraphicFramePr>
          <p:cNvPr id="2" name="Tabel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467134298"/>
              </p:ext>
            </p:extLst>
          </p:nvPr>
        </p:nvGraphicFramePr>
        <p:xfrm>
          <a:off x="334736" y="1233710"/>
          <a:ext cx="8370352" cy="219456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3755715"/>
                <a:gridCol w="1515551"/>
                <a:gridCol w="1622502"/>
                <a:gridCol w="1476584"/>
              </a:tblGrid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</a:rPr>
                        <a:t> </a:t>
                      </a:r>
                      <a:endParaRPr lang="it-IT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PREVENTIVATO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IMPEGNATO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</a:rPr>
                        <a:t>SCOSTAMENTO</a:t>
                      </a:r>
                      <a:endParaRPr lang="it-IT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Canoni di locazione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1.120.000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1.111.131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</a:rPr>
                        <a:t>-8.868</a:t>
                      </a:r>
                      <a:endParaRPr lang="it-IT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Oneri condominiali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55.000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53.867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</a:rPr>
                        <a:t>-1.132</a:t>
                      </a:r>
                      <a:endParaRPr lang="it-IT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Manutenzione e riparazione ordinaria su mobili ed immobili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155.000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120.242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</a:rPr>
                        <a:t>-34.757</a:t>
                      </a:r>
                      <a:endParaRPr lang="it-IT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Manutenzione e riparazione straordinaria su mobili ed immobili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30.000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17.594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</a:rPr>
                        <a:t>-12.405</a:t>
                      </a:r>
                      <a:endParaRPr lang="it-IT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Telefonia fissa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15.000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5.359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</a:rPr>
                        <a:t>-9.640</a:t>
                      </a:r>
                      <a:endParaRPr lang="it-IT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Telefonia mobile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20.000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13.536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</a:rPr>
                        <a:t>-6.463</a:t>
                      </a:r>
                      <a:endParaRPr lang="it-IT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Energia elettrica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65.000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51.194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</a:rPr>
                        <a:t>-13.805</a:t>
                      </a:r>
                      <a:endParaRPr lang="it-IT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Riscaldamento e condizionamento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55.000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42.840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</a:rPr>
                        <a:t>-12.159</a:t>
                      </a:r>
                      <a:endParaRPr lang="it-IT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SPESE FUNZIONAMENTO UFFICI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1.515.000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1.415.766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</a:rPr>
                        <a:t>-99.233</a:t>
                      </a:r>
                      <a:endParaRPr lang="it-IT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  <p:graphicFrame>
        <p:nvGraphicFramePr>
          <p:cNvPr id="3" name="Tabel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66618358"/>
              </p:ext>
            </p:extLst>
          </p:nvPr>
        </p:nvGraphicFramePr>
        <p:xfrm>
          <a:off x="334736" y="3525806"/>
          <a:ext cx="8370352" cy="91440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3842880"/>
                <a:gridCol w="1550725"/>
                <a:gridCol w="1493040"/>
                <a:gridCol w="1483707"/>
              </a:tblGrid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 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PREVENTIVATO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IMPEGNATO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</a:rPr>
                        <a:t>SCOSTAMENTO</a:t>
                      </a:r>
                      <a:endParaRPr lang="it-IT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Spese pubblicitarie istituzionali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70.000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61.000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</a:rPr>
                        <a:t>-9.000</a:t>
                      </a:r>
                      <a:endParaRPr lang="it-IT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Spese di rappresentanza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50.000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25.409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</a:rPr>
                        <a:t>-24.590</a:t>
                      </a:r>
                      <a:endParaRPr lang="it-IT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Manifestazioni ed iniziative a favore della categoria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2.422.500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2.052.173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</a:rPr>
                        <a:t>           -370.326</a:t>
                      </a:r>
                      <a:endParaRPr lang="it-IT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USCITE PER PRESTAZIONI ISTITUZIONALI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2.542.500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          2.138.583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</a:rPr>
                        <a:t>-403.916</a:t>
                      </a:r>
                      <a:endParaRPr lang="it-IT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graphicFrame>
        <p:nvGraphicFramePr>
          <p:cNvPr id="6" name="Tabel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399288902"/>
              </p:ext>
            </p:extLst>
          </p:nvPr>
        </p:nvGraphicFramePr>
        <p:xfrm>
          <a:off x="334734" y="4565174"/>
          <a:ext cx="8370353" cy="128016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3150094"/>
                <a:gridCol w="1321748"/>
                <a:gridCol w="1322466"/>
                <a:gridCol w="1304526"/>
                <a:gridCol w="1271519"/>
              </a:tblGrid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</a:rPr>
                        <a:t> </a:t>
                      </a:r>
                      <a:endParaRPr lang="it-IT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PREVENTIVATO INIZIALE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PREVENTIVATO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DEFINITIVO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IMPEGNATO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</a:rPr>
                        <a:t>SCOSTAMENTO</a:t>
                      </a:r>
                      <a:endParaRPr lang="it-IT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Contributi patrocinio ordini locali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50.000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50.000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11.272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</a:rPr>
                        <a:t>-38.728</a:t>
                      </a:r>
                      <a:endParaRPr lang="it-IT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Adesione organismi internazionali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1.140.000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1.182.000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1.170.528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</a:rPr>
                        <a:t>-11.471</a:t>
                      </a:r>
                      <a:endParaRPr lang="it-IT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Adesione organismi nazionali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375.000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413.000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412.020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</a:rPr>
                        <a:t>-979</a:t>
                      </a:r>
                      <a:endParaRPr lang="it-IT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Contributo Fondazione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1.500.000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1.676.195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1.676.195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</a:rPr>
                        <a:t>0</a:t>
                      </a:r>
                      <a:endParaRPr lang="it-IT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TRASFERIMENTI PASSIVI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3.065.000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3.321.195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3.270.015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</a:rPr>
                        <a:t>-51.179</a:t>
                      </a:r>
                      <a:endParaRPr lang="it-IT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561095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334736" y="221925"/>
            <a:ext cx="847452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400" b="1" dirty="0" smtClean="0">
                <a:solidFill>
                  <a:schemeClr val="accent6">
                    <a:lumMod val="75000"/>
                  </a:schemeClr>
                </a:solidFill>
              </a:rPr>
              <a:t>Avanzo di amministrazione</a:t>
            </a:r>
            <a:endParaRPr lang="it-IT" sz="44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graphicFrame>
        <p:nvGraphicFramePr>
          <p:cNvPr id="4" name="Tabel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875627965"/>
              </p:ext>
            </p:extLst>
          </p:nvPr>
        </p:nvGraphicFramePr>
        <p:xfrm>
          <a:off x="408052" y="2901150"/>
          <a:ext cx="7967852" cy="148114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118535"/>
                <a:gridCol w="746452"/>
                <a:gridCol w="2102865"/>
              </a:tblGrid>
              <a:tr h="3702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</a:rPr>
                        <a:t>avanzo di amministrazione al 31/12/2015</a:t>
                      </a:r>
                      <a:endParaRPr lang="it-IT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</a:rPr>
                        <a:t>(+)</a:t>
                      </a:r>
                      <a:endParaRPr lang="it-IT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</a:rPr>
                        <a:t>17.473.426</a:t>
                      </a:r>
                      <a:endParaRPr lang="it-IT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3702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</a:rPr>
                        <a:t>saldo gestione 2016</a:t>
                      </a:r>
                      <a:endParaRPr lang="it-IT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</a:rPr>
                        <a:t>(-)</a:t>
                      </a:r>
                      <a:endParaRPr lang="it-IT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</a:rPr>
                        <a:t>394.309</a:t>
                      </a:r>
                      <a:endParaRPr lang="it-IT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3702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</a:rPr>
                        <a:t>saldo gestione residui 2016</a:t>
                      </a:r>
                      <a:endParaRPr lang="it-IT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</a:rPr>
                        <a:t>(+)</a:t>
                      </a:r>
                      <a:endParaRPr lang="it-IT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</a:rPr>
                        <a:t>538.823</a:t>
                      </a:r>
                      <a:endParaRPr lang="it-IT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3702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</a:rPr>
                        <a:t>avanzo finale di amministrazione al 31/12/2016</a:t>
                      </a:r>
                      <a:endParaRPr lang="it-IT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</a:rPr>
                        <a:t> </a:t>
                      </a:r>
                      <a:endParaRPr lang="it-IT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</a:rPr>
                        <a:t>17.617.940</a:t>
                      </a:r>
                      <a:endParaRPr lang="it-IT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072277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2170176" y="3060192"/>
            <a:ext cx="537667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i="1" dirty="0" smtClean="0"/>
              <a:t>Grazie per l’attenzione</a:t>
            </a:r>
          </a:p>
          <a:p>
            <a:pPr algn="ctr"/>
            <a:endParaRPr lang="it-IT" i="1" dirty="0"/>
          </a:p>
          <a:p>
            <a:pPr algn="ctr"/>
            <a:r>
              <a:rPr lang="it-IT" i="1" dirty="0" smtClean="0"/>
              <a:t>Roberto Cunsolo</a:t>
            </a:r>
          </a:p>
          <a:p>
            <a:pPr algn="ctr"/>
            <a:r>
              <a:rPr lang="it-IT" i="1" dirty="0" smtClean="0"/>
              <a:t>Consigliere Tesoriere</a:t>
            </a:r>
          </a:p>
          <a:p>
            <a:pPr algn="ctr"/>
            <a:endParaRPr lang="it-IT" i="1" dirty="0"/>
          </a:p>
        </p:txBody>
      </p:sp>
    </p:spTree>
    <p:extLst>
      <p:ext uri="{BB962C8B-B14F-4D97-AF65-F5344CB8AC3E}">
        <p14:creationId xmlns:p14="http://schemas.microsoft.com/office/powerpoint/2010/main" xmlns="" val="2722469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1344</TotalTime>
  <Words>389</Words>
  <Application>Microsoft Office PowerPoint</Application>
  <PresentationFormat>Presentazione su schermo (4:3)</PresentationFormat>
  <Paragraphs>218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7" baseType="lpstr">
      <vt:lpstr>Tema di Office</vt:lpstr>
      <vt:lpstr>Diapositiva 1</vt:lpstr>
      <vt:lpstr>Diapositiva 2</vt:lpstr>
      <vt:lpstr>Diapositiva 3</vt:lpstr>
      <vt:lpstr>Diapositiva 4</vt:lpstr>
      <vt:lpstr>Diapositiva 5</vt:lpstr>
      <vt:lpstr>Diapositiva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Stefano Lo Piccolo</dc:creator>
  <cp:lastModifiedBy>sistema</cp:lastModifiedBy>
  <cp:revision>47</cp:revision>
  <cp:lastPrinted>2017-05-19T10:02:12Z</cp:lastPrinted>
  <dcterms:created xsi:type="dcterms:W3CDTF">2016-05-23T10:25:13Z</dcterms:created>
  <dcterms:modified xsi:type="dcterms:W3CDTF">2017-07-28T10:48:46Z</dcterms:modified>
</cp:coreProperties>
</file>