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69" r:id="rId2"/>
    <p:sldId id="256" r:id="rId3"/>
    <p:sldId id="277" r:id="rId4"/>
    <p:sldId id="278" r:id="rId5"/>
    <p:sldId id="257" r:id="rId6"/>
    <p:sldId id="279" r:id="rId7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108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5129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 userDrawn="1"/>
        </p:nvSpPr>
        <p:spPr>
          <a:xfrm>
            <a:off x="8770776" y="6559066"/>
            <a:ext cx="373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3A838950-CC05-44BE-9825-0A0A543E36A1}" type="slidenum">
              <a:rPr lang="it-IT" sz="1050" smtClean="0">
                <a:solidFill>
                  <a:schemeClr val="accent6">
                    <a:lumMod val="75000"/>
                  </a:schemeClr>
                </a:solidFill>
              </a:rPr>
              <a:pPr algn="ctr"/>
              <a:t>‹N›</a:t>
            </a:fld>
            <a:endParaRPr lang="it-IT" sz="105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27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82" y="3244334"/>
            <a:ext cx="898181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CONSIGLIO  NAZIONALE DEI DOTTORI COMMERCIALISTI E DEGLI ESPERTI CONTABILI</a:t>
            </a:r>
          </a:p>
          <a:p>
            <a:pPr algn="ctr"/>
            <a:endParaRPr lang="it-IT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Bilancio Consuntivo 2016</a:t>
            </a:r>
          </a:p>
          <a:p>
            <a:pPr algn="ctr"/>
            <a:endParaRPr lang="it-IT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389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34736" y="221925"/>
            <a:ext cx="8474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accent6">
                    <a:lumMod val="75000"/>
                  </a:schemeClr>
                </a:solidFill>
              </a:rPr>
              <a:t>Entrate</a:t>
            </a:r>
            <a:endParaRPr lang="it-IT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01749" y="1125651"/>
            <a:ext cx="7814930" cy="361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Entrate contributive a carico degli Ordini		€ 14.539.915,00	</a:t>
            </a:r>
          </a:p>
          <a:p>
            <a:pPr marL="285750" lvl="1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Entrate contributive dagli Ordini per conguagli		€       202.115,00</a:t>
            </a:r>
          </a:p>
          <a:p>
            <a:pPr marL="285750" lvl="1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Entrate per diritti di segreteria FPC			€         13.200,00</a:t>
            </a:r>
          </a:p>
          <a:p>
            <a:pPr marL="285750" lvl="1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TOTALE ENTRATE CONTRIBUTIVE			€ 14.755.230,00</a:t>
            </a:r>
          </a:p>
          <a:p>
            <a:pPr marL="285750" lvl="1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Entrate da proventi patrimoniali			€         73.794,97</a:t>
            </a:r>
          </a:p>
          <a:p>
            <a:pPr marL="285750" lvl="1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Recuperi e rimborsi vari				€         99.783,69</a:t>
            </a:r>
          </a:p>
          <a:p>
            <a:pPr marL="285750" lvl="1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Sublocazione di immobili				€       115.906,78</a:t>
            </a:r>
          </a:p>
          <a:p>
            <a:pPr marL="285750" lvl="1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Altre entrate					€           3.600,00</a:t>
            </a:r>
          </a:p>
          <a:p>
            <a:pPr marL="285750" lvl="1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TOTALE ENTRATE				€ 15.048.315,44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1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34736" y="221925"/>
            <a:ext cx="8474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accent6">
                    <a:lumMod val="75000"/>
                  </a:schemeClr>
                </a:solidFill>
              </a:rPr>
              <a:t>Uscite</a:t>
            </a:r>
            <a:endParaRPr lang="it-IT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1115974"/>
              </p:ext>
            </p:extLst>
          </p:nvPr>
        </p:nvGraphicFramePr>
        <p:xfrm>
          <a:off x="539179" y="1267238"/>
          <a:ext cx="8202179" cy="1645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79512"/>
                <a:gridCol w="1433725"/>
                <a:gridCol w="1377696"/>
                <a:gridCol w="1109472"/>
                <a:gridCol w="1401774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PREVENTIVATO INIZIALE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PREVENTIVATO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DEFINITIVO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IMPEGNATO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SCOSTAMENTO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Indennità per gli organi dell’ente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879.583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879.583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842.431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-37.151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Indennità di assenza dallo studio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826.294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826.294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799.572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-26.721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Spese di trasferta componenti organi Istituzionali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800.123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830.123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800.695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-29.427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Spese di trasferta componenti commissioni di studio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500.000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470.000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301.276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-168.723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USCITE PER GLI ORGANI DELL’ENTE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3.006.000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3.006.000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2.743.976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-262.024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02577795"/>
              </p:ext>
            </p:extLst>
          </p:nvPr>
        </p:nvGraphicFramePr>
        <p:xfrm>
          <a:off x="539177" y="3298539"/>
          <a:ext cx="8202180" cy="182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95631"/>
                <a:gridCol w="1465199"/>
                <a:gridCol w="1614493"/>
                <a:gridCol w="1426857"/>
              </a:tblGrid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ONERI PER IL PERSONALE IN SERVIZIO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3.301.618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3.210.487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-91.130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0085719"/>
              </p:ext>
            </p:extLst>
          </p:nvPr>
        </p:nvGraphicFramePr>
        <p:xfrm>
          <a:off x="451102" y="3635026"/>
          <a:ext cx="8290254" cy="2743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10615"/>
                <a:gridCol w="1635687"/>
                <a:gridCol w="1453655"/>
                <a:gridCol w="1690297"/>
              </a:tblGrid>
              <a:tr h="1803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PREVENTIVATO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IMPEGNATO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SCOSTAMENTO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Libri, Riviste, Giornali ed altre pubblicazioni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90.000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83.685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-6.314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Materiale di cancelleria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25.633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-9.366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Spese di pulizia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29.860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-5.139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Spese di spedizione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13.369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-6.630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Consulenze amministrative e tecniche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34.657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-342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Assistenza in giudizio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279.000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277.591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-1.408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Pareri e consulenze legali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191.000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190.917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-82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Noleggi vari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33.539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-6.460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Licenze d’uso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21.723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-8.276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Prestazione di servizi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1.308.000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1.168.309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-139.690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Prestazioni professionali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312.000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288.919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-23.080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Premi di Assicurazione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35.583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-9.416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Spese conduzione autovettura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8.648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-3.351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ACQUISTO DI BENI DI CONSUMO E DI SERVIZI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2.432.000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2.212.439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-219.560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7363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34736" y="221925"/>
            <a:ext cx="8474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accent6">
                    <a:lumMod val="75000"/>
                  </a:schemeClr>
                </a:solidFill>
              </a:rPr>
              <a:t>Uscite</a:t>
            </a:r>
            <a:endParaRPr lang="it-IT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7134298"/>
              </p:ext>
            </p:extLst>
          </p:nvPr>
        </p:nvGraphicFramePr>
        <p:xfrm>
          <a:off x="334736" y="1233710"/>
          <a:ext cx="8370352" cy="2194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55715"/>
                <a:gridCol w="1515551"/>
                <a:gridCol w="1622502"/>
                <a:gridCol w="1476584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PREVENTIVATO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IMPEGNATO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SCOSTAMENTO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Canoni di locazione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1.120.000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1.111.131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-8.868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Oneri condominiali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53.867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-1.132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Manutenzione e riparazione ordinaria su mobili ed immobili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155.000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120.242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-34.757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Manutenzione e riparazione straordinaria su mobili ed immobili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17.594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-12.405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Telefonia fissa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5.359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-9.640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Telefonia mobile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13.536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-6.463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Energia elettrica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51.194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-13.805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Riscaldamento e condizionamento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42.840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-12.159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SPESE FUNZIONAMENTO UFFICI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1.515.000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1.415.766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-99.233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66618358"/>
              </p:ext>
            </p:extLst>
          </p:nvPr>
        </p:nvGraphicFramePr>
        <p:xfrm>
          <a:off x="334736" y="3525806"/>
          <a:ext cx="8370352" cy="914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42880"/>
                <a:gridCol w="1550725"/>
                <a:gridCol w="1493040"/>
                <a:gridCol w="1483707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PREVENTIVATO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IMPEGNATO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SCOSTAMENTO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Spese pubblicitarie istituzionali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70.000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61.000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-9.000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Spese di rappresentanza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25.409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-24.590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Manifestazioni ed iniziative a favore della categoria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2.422.500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2.052.173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          -370.326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USCITE PER PRESTAZIONI ISTITUZIONALI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2.542.500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         2.138.583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-403.916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9288902"/>
              </p:ext>
            </p:extLst>
          </p:nvPr>
        </p:nvGraphicFramePr>
        <p:xfrm>
          <a:off x="334734" y="4565174"/>
          <a:ext cx="8370353" cy="12801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50094"/>
                <a:gridCol w="1321748"/>
                <a:gridCol w="1322466"/>
                <a:gridCol w="1304526"/>
                <a:gridCol w="1271519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PREVENTIVATO INIZIALE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PREVENTIVATO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DEFINITIVO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IMPEGNATO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SCOSTAMENTO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Contributi patrocinio ordini locali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11.272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-38.728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Adesione organismi internazionali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1.140.000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1.182.000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1.170.528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-11.471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Adesione organismi nazionali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375.000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413.000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412.020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-979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Contributo Fondazione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1.500.000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1.676.195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1.676.195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TRASFERIMENTI PASSIVI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3.065.000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3.321.195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3.270.015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-51.179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6109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34736" y="221925"/>
            <a:ext cx="8474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accent6">
                    <a:lumMod val="75000"/>
                  </a:schemeClr>
                </a:solidFill>
              </a:rPr>
              <a:t>Avanzo di amministrazione</a:t>
            </a:r>
            <a:endParaRPr lang="it-IT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5627965"/>
              </p:ext>
            </p:extLst>
          </p:nvPr>
        </p:nvGraphicFramePr>
        <p:xfrm>
          <a:off x="408052" y="2901150"/>
          <a:ext cx="7967852" cy="1481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8535"/>
                <a:gridCol w="746452"/>
                <a:gridCol w="2102865"/>
              </a:tblGrid>
              <a:tr h="370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avanzo di amministrazione al 31/12/2015</a:t>
                      </a:r>
                      <a:endParaRPr lang="it-I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(+)</a:t>
                      </a:r>
                      <a:endParaRPr lang="it-I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17.473.426</a:t>
                      </a:r>
                      <a:endParaRPr lang="it-I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70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saldo gestione 2016</a:t>
                      </a:r>
                      <a:endParaRPr lang="it-I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(-)</a:t>
                      </a:r>
                      <a:endParaRPr lang="it-I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394.309</a:t>
                      </a:r>
                      <a:endParaRPr lang="it-I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70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saldo gestione residui 2016</a:t>
                      </a:r>
                      <a:endParaRPr lang="it-I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(+)</a:t>
                      </a:r>
                      <a:endParaRPr lang="it-I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538.823</a:t>
                      </a:r>
                      <a:endParaRPr lang="it-I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70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avanzo finale di amministrazione al 31/12/2016</a:t>
                      </a:r>
                      <a:endParaRPr lang="it-I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17.617.940</a:t>
                      </a:r>
                      <a:endParaRPr lang="it-I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227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70176" y="3060192"/>
            <a:ext cx="5376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Grazie per l’attenzione</a:t>
            </a:r>
          </a:p>
          <a:p>
            <a:pPr algn="ctr"/>
            <a:endParaRPr lang="it-IT" i="1" dirty="0"/>
          </a:p>
          <a:p>
            <a:pPr algn="ctr"/>
            <a:r>
              <a:rPr lang="it-IT" i="1" dirty="0" smtClean="0"/>
              <a:t>Roberto Cunsolo</a:t>
            </a:r>
          </a:p>
          <a:p>
            <a:pPr algn="ctr"/>
            <a:r>
              <a:rPr lang="it-IT" i="1" dirty="0" smtClean="0"/>
              <a:t>Consigliere Tesoriere</a:t>
            </a:r>
          </a:p>
          <a:p>
            <a:pPr algn="ctr"/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xmlns="" val="272246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</TotalTime>
  <Words>389</Words>
  <Application>Microsoft Office PowerPoint</Application>
  <PresentationFormat>Presentazione su schermo (4:3)</PresentationFormat>
  <Paragraphs>218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Lo Piccolo</dc:creator>
  <cp:lastModifiedBy>sistema</cp:lastModifiedBy>
  <cp:revision>47</cp:revision>
  <cp:lastPrinted>2017-05-19T10:02:12Z</cp:lastPrinted>
  <dcterms:created xsi:type="dcterms:W3CDTF">2016-05-23T10:25:13Z</dcterms:created>
  <dcterms:modified xsi:type="dcterms:W3CDTF">2017-07-28T10:48:46Z</dcterms:modified>
</cp:coreProperties>
</file>