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29" r:id="rId2"/>
    <p:sldId id="317" r:id="rId3"/>
    <p:sldId id="318" r:id="rId4"/>
    <p:sldId id="327" r:id="rId5"/>
    <p:sldId id="321" r:id="rId6"/>
    <p:sldId id="322" r:id="rId7"/>
    <p:sldId id="330" r:id="rId8"/>
    <p:sldId id="331" r:id="rId9"/>
    <p:sldId id="323" r:id="rId10"/>
    <p:sldId id="324" r:id="rId11"/>
    <p:sldId id="326" r:id="rId12"/>
    <p:sldId id="325" r:id="rId13"/>
  </p:sldIdLst>
  <p:sldSz cx="13336588" cy="7315200"/>
  <p:notesSz cx="6797675" cy="9931400"/>
  <p:defaultTextStyle>
    <a:defPPr>
      <a:defRPr lang="it-IT"/>
    </a:defPPr>
    <a:lvl1pPr algn="l" rtl="0" fontAlgn="base">
      <a:spcBef>
        <a:spcPct val="0"/>
      </a:spcBef>
      <a:spcAft>
        <a:spcPct val="0"/>
      </a:spcAft>
      <a:defRPr sz="2300" kern="1200">
        <a:solidFill>
          <a:schemeClr val="tx1"/>
        </a:solidFill>
        <a:latin typeface="Arial" charset="0"/>
        <a:ea typeface="+mn-ea"/>
        <a:cs typeface="Arial" charset="0"/>
      </a:defRPr>
    </a:lvl1pPr>
    <a:lvl2pPr marL="457200" algn="l" rtl="0" fontAlgn="base">
      <a:spcBef>
        <a:spcPct val="0"/>
      </a:spcBef>
      <a:spcAft>
        <a:spcPct val="0"/>
      </a:spcAft>
      <a:defRPr sz="2300" kern="1200">
        <a:solidFill>
          <a:schemeClr val="tx1"/>
        </a:solidFill>
        <a:latin typeface="Arial" charset="0"/>
        <a:ea typeface="+mn-ea"/>
        <a:cs typeface="Arial" charset="0"/>
      </a:defRPr>
    </a:lvl2pPr>
    <a:lvl3pPr marL="914400" algn="l" rtl="0" fontAlgn="base">
      <a:spcBef>
        <a:spcPct val="0"/>
      </a:spcBef>
      <a:spcAft>
        <a:spcPct val="0"/>
      </a:spcAft>
      <a:defRPr sz="2300" kern="1200">
        <a:solidFill>
          <a:schemeClr val="tx1"/>
        </a:solidFill>
        <a:latin typeface="Arial" charset="0"/>
        <a:ea typeface="+mn-ea"/>
        <a:cs typeface="Arial" charset="0"/>
      </a:defRPr>
    </a:lvl3pPr>
    <a:lvl4pPr marL="1371600" algn="l" rtl="0" fontAlgn="base">
      <a:spcBef>
        <a:spcPct val="0"/>
      </a:spcBef>
      <a:spcAft>
        <a:spcPct val="0"/>
      </a:spcAft>
      <a:defRPr sz="2300" kern="1200">
        <a:solidFill>
          <a:schemeClr val="tx1"/>
        </a:solidFill>
        <a:latin typeface="Arial" charset="0"/>
        <a:ea typeface="+mn-ea"/>
        <a:cs typeface="Arial" charset="0"/>
      </a:defRPr>
    </a:lvl4pPr>
    <a:lvl5pPr marL="1828800" algn="l" rtl="0" fontAlgn="base">
      <a:spcBef>
        <a:spcPct val="0"/>
      </a:spcBef>
      <a:spcAft>
        <a:spcPct val="0"/>
      </a:spcAft>
      <a:defRPr sz="2300" kern="1200">
        <a:solidFill>
          <a:schemeClr val="tx1"/>
        </a:solidFill>
        <a:latin typeface="Arial" charset="0"/>
        <a:ea typeface="+mn-ea"/>
        <a:cs typeface="Arial" charset="0"/>
      </a:defRPr>
    </a:lvl5pPr>
    <a:lvl6pPr marL="2286000" algn="l" defTabSz="914400" rtl="0" eaLnBrk="1" latinLnBrk="0" hangingPunct="1">
      <a:defRPr sz="2300" kern="1200">
        <a:solidFill>
          <a:schemeClr val="tx1"/>
        </a:solidFill>
        <a:latin typeface="Arial" charset="0"/>
        <a:ea typeface="+mn-ea"/>
        <a:cs typeface="Arial" charset="0"/>
      </a:defRPr>
    </a:lvl6pPr>
    <a:lvl7pPr marL="2743200" algn="l" defTabSz="914400" rtl="0" eaLnBrk="1" latinLnBrk="0" hangingPunct="1">
      <a:defRPr sz="2300" kern="1200">
        <a:solidFill>
          <a:schemeClr val="tx1"/>
        </a:solidFill>
        <a:latin typeface="Arial" charset="0"/>
        <a:ea typeface="+mn-ea"/>
        <a:cs typeface="Arial" charset="0"/>
      </a:defRPr>
    </a:lvl7pPr>
    <a:lvl8pPr marL="3200400" algn="l" defTabSz="914400" rtl="0" eaLnBrk="1" latinLnBrk="0" hangingPunct="1">
      <a:defRPr sz="2300" kern="1200">
        <a:solidFill>
          <a:schemeClr val="tx1"/>
        </a:solidFill>
        <a:latin typeface="Arial" charset="0"/>
        <a:ea typeface="+mn-ea"/>
        <a:cs typeface="Arial" charset="0"/>
      </a:defRPr>
    </a:lvl8pPr>
    <a:lvl9pPr marL="3657600" algn="l" defTabSz="914400" rtl="0" eaLnBrk="1" latinLnBrk="0" hangingPunct="1">
      <a:defRPr sz="23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304">
          <p15:clr>
            <a:srgbClr val="A4A3A4"/>
          </p15:clr>
        </p15:guide>
        <p15:guide id="2" pos="420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606060"/>
    <a:srgbClr val="F5F5F5"/>
    <a:srgbClr val="1B75BC"/>
    <a:srgbClr val="D712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01" autoAdjust="0"/>
    <p:restoredTop sz="96433" autoAdjust="0"/>
  </p:normalViewPr>
  <p:slideViewPr>
    <p:cSldViewPr>
      <p:cViewPr varScale="1">
        <p:scale>
          <a:sx n="77" d="100"/>
          <a:sy n="77" d="100"/>
        </p:scale>
        <p:origin x="1254" y="96"/>
      </p:cViewPr>
      <p:guideLst>
        <p:guide orient="horz" pos="2304"/>
        <p:guide pos="420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5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7126"/>
          </a:xfrm>
          <a:prstGeom prst="rect">
            <a:avLst/>
          </a:prstGeom>
        </p:spPr>
        <p:txBody>
          <a:bodyPr vert="horz" lIns="91440" tIns="45720" rIns="91440" bIns="45720" rtlCol="0"/>
          <a:lstStyle>
            <a:lvl1pPr algn="r">
              <a:defRPr sz="1200"/>
            </a:lvl1pPr>
          </a:lstStyle>
          <a:p>
            <a:fld id="{36BDB773-5894-40E7-8BE7-12D8323E2677}" type="datetimeFigureOut">
              <a:rPr lang="it-IT" smtClean="0"/>
              <a:t>23/03/2017</a:t>
            </a:fld>
            <a:endParaRPr lang="it-IT"/>
          </a:p>
        </p:txBody>
      </p:sp>
      <p:sp>
        <p:nvSpPr>
          <p:cNvPr id="4" name="Segnaposto piè di pagina 3"/>
          <p:cNvSpPr>
            <a:spLocks noGrp="1"/>
          </p:cNvSpPr>
          <p:nvPr>
            <p:ph type="ftr" sz="quarter" idx="2"/>
          </p:nvPr>
        </p:nvSpPr>
        <p:spPr>
          <a:xfrm>
            <a:off x="0" y="9434274"/>
            <a:ext cx="2946400"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34274"/>
            <a:ext cx="2946400" cy="497126"/>
          </a:xfrm>
          <a:prstGeom prst="rect">
            <a:avLst/>
          </a:prstGeom>
        </p:spPr>
        <p:txBody>
          <a:bodyPr vert="horz" lIns="91440" tIns="45720" rIns="91440" bIns="45720" rtlCol="0" anchor="b"/>
          <a:lstStyle>
            <a:lvl1pPr algn="r">
              <a:defRPr sz="1200"/>
            </a:lvl1pPr>
          </a:lstStyle>
          <a:p>
            <a:fld id="{8211965E-6A05-4126-8C3C-B017E8DFA45B}" type="slidenum">
              <a:rPr lang="it-IT" smtClean="0"/>
              <a:t>‹N›</a:t>
            </a:fld>
            <a:endParaRPr lang="it-IT"/>
          </a:p>
        </p:txBody>
      </p:sp>
    </p:spTree>
    <p:extLst>
      <p:ext uri="{BB962C8B-B14F-4D97-AF65-F5344CB8AC3E}">
        <p14:creationId xmlns:p14="http://schemas.microsoft.com/office/powerpoint/2010/main" val="37299452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7126"/>
          </a:xfrm>
          <a:prstGeom prst="rect">
            <a:avLst/>
          </a:prstGeom>
        </p:spPr>
        <p:txBody>
          <a:bodyPr vert="horz" lIns="91440" tIns="45720" rIns="91440" bIns="45720" rtlCol="0"/>
          <a:lstStyle>
            <a:lvl1pPr algn="r">
              <a:defRPr sz="1200"/>
            </a:lvl1pPr>
          </a:lstStyle>
          <a:p>
            <a:fld id="{D6298EA4-05D1-43DB-BC9C-2728FA99B909}" type="datetimeFigureOut">
              <a:rPr lang="it-IT" smtClean="0"/>
              <a:pPr/>
              <a:t>23/03/2017</a:t>
            </a:fld>
            <a:endParaRPr lang="it-IT"/>
          </a:p>
        </p:txBody>
      </p:sp>
      <p:sp>
        <p:nvSpPr>
          <p:cNvPr id="4" name="Segnaposto immagine diapositiva 3"/>
          <p:cNvSpPr>
            <a:spLocks noGrp="1" noRot="1" noChangeAspect="1"/>
          </p:cNvSpPr>
          <p:nvPr>
            <p:ph type="sldImg" idx="2"/>
          </p:nvPr>
        </p:nvSpPr>
        <p:spPr>
          <a:xfrm>
            <a:off x="4763" y="744538"/>
            <a:ext cx="6788150"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7137"/>
            <a:ext cx="5438775" cy="446936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2687"/>
            <a:ext cx="2946400" cy="49712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32687"/>
            <a:ext cx="2946400" cy="497125"/>
          </a:xfrm>
          <a:prstGeom prst="rect">
            <a:avLst/>
          </a:prstGeom>
        </p:spPr>
        <p:txBody>
          <a:bodyPr vert="horz" lIns="91440" tIns="45720" rIns="91440" bIns="45720" rtlCol="0" anchor="b"/>
          <a:lstStyle>
            <a:lvl1pPr algn="r">
              <a:defRPr sz="1200"/>
            </a:lvl1pPr>
          </a:lstStyle>
          <a:p>
            <a:fld id="{B25A572F-C6A1-42BB-9CB1-D260B00AEBE1}" type="slidenum">
              <a:rPr lang="it-IT" smtClean="0"/>
              <a:pPr/>
              <a:t>‹N›</a:t>
            </a:fld>
            <a:endParaRPr lang="it-IT"/>
          </a:p>
        </p:txBody>
      </p:sp>
    </p:spTree>
    <p:extLst>
      <p:ext uri="{BB962C8B-B14F-4D97-AF65-F5344CB8AC3E}">
        <p14:creationId xmlns:p14="http://schemas.microsoft.com/office/powerpoint/2010/main" val="31589856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_Diapositiva titolo">
    <p:spTree>
      <p:nvGrpSpPr>
        <p:cNvPr id="1" name=""/>
        <p:cNvGrpSpPr/>
        <p:nvPr/>
      </p:nvGrpSpPr>
      <p:grpSpPr>
        <a:xfrm>
          <a:off x="0" y="0"/>
          <a:ext cx="0" cy="0"/>
          <a:chOff x="0" y="0"/>
          <a:chExt cx="0" cy="0"/>
        </a:xfrm>
      </p:grpSpPr>
      <p:sp>
        <p:nvSpPr>
          <p:cNvPr id="11" name="Rectangle 6"/>
          <p:cNvSpPr>
            <a:spLocks noChangeArrowheads="1"/>
          </p:cNvSpPr>
          <p:nvPr userDrawn="1"/>
        </p:nvSpPr>
        <p:spPr bwMode="auto">
          <a:xfrm>
            <a:off x="560323" y="277707"/>
            <a:ext cx="3588839" cy="1459653"/>
          </a:xfrm>
          <a:prstGeom prst="rect">
            <a:avLst/>
          </a:prstGeom>
          <a:noFill/>
          <a:ln w="9525">
            <a:noFill/>
            <a:miter lim="800000"/>
            <a:headEnd/>
            <a:tailEnd/>
          </a:ln>
        </p:spPr>
        <p:txBody>
          <a:bodyPr wrap="none" lIns="98213" tIns="49107" rIns="98213" bIns="49107" anchor="ctr"/>
          <a:lstStyle/>
          <a:p>
            <a:endParaRPr lang="it-IT" sz="2453"/>
          </a:p>
        </p:txBody>
      </p:sp>
      <p:sp>
        <p:nvSpPr>
          <p:cNvPr id="12" name="Rectangle 1"/>
          <p:cNvSpPr>
            <a:spLocks noChangeArrowheads="1"/>
          </p:cNvSpPr>
          <p:nvPr userDrawn="1"/>
        </p:nvSpPr>
        <p:spPr bwMode="auto">
          <a:xfrm>
            <a:off x="560323" y="277707"/>
            <a:ext cx="3588839" cy="1459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sz="2453"/>
          </a:p>
        </p:txBody>
      </p:sp>
      <p:sp>
        <p:nvSpPr>
          <p:cNvPr id="18" name="Rettangolo 1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Tree>
    <p:extLst>
      <p:ext uri="{BB962C8B-B14F-4D97-AF65-F5344CB8AC3E}">
        <p14:creationId xmlns:p14="http://schemas.microsoft.com/office/powerpoint/2010/main" val="172391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 name="Rettangolo 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
        <p:nvSpPr>
          <p:cNvPr id="3" name="Rectangle 4"/>
          <p:cNvSpPr>
            <a:spLocks noChangeArrowheads="1"/>
          </p:cNvSpPr>
          <p:nvPr userDrawn="1"/>
        </p:nvSpPr>
        <p:spPr bwMode="auto">
          <a:xfrm>
            <a:off x="12742863" y="6969968"/>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3BA98FF2-2050-4543-8FEE-0408431E7E13}" type="slidenum">
              <a:rPr lang="it-IT" altLang="it-IT" sz="1600" b="0" smtClean="0">
                <a:solidFill>
                  <a:srgbClr val="606060"/>
                </a:solidFill>
              </a:rPr>
              <a:pPr algn="ctr" eaLnBrk="1" hangingPunct="1">
                <a:buSzPct val="100000"/>
                <a:defRPr/>
              </a:pPr>
              <a:t>‹N›</a:t>
            </a:fld>
            <a:endParaRPr lang="it-IT" altLang="it-IT" sz="1400" b="0" dirty="0">
              <a:solidFill>
                <a:srgbClr val="606060"/>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91" r:id="rId2"/>
  </p:sldLayoutIdLst>
  <p:hf hdr="0" ftr="0" dt="0"/>
  <p:txStyles>
    <p:titleStyle>
      <a:lvl1pPr algn="ctr" defTabSz="1179513" rtl="0" eaLnBrk="0" fontAlgn="base" hangingPunct="0">
        <a:spcBef>
          <a:spcPct val="0"/>
        </a:spcBef>
        <a:spcAft>
          <a:spcPct val="0"/>
        </a:spcAft>
        <a:defRPr sz="5700">
          <a:solidFill>
            <a:schemeClr val="tx2"/>
          </a:solidFill>
          <a:latin typeface="+mj-lt"/>
          <a:ea typeface="+mj-ea"/>
          <a:cs typeface="+mj-cs"/>
        </a:defRPr>
      </a:lvl1pPr>
      <a:lvl2pPr algn="ctr" defTabSz="1179513" rtl="0" eaLnBrk="0" fontAlgn="base" hangingPunct="0">
        <a:spcBef>
          <a:spcPct val="0"/>
        </a:spcBef>
        <a:spcAft>
          <a:spcPct val="0"/>
        </a:spcAft>
        <a:defRPr sz="5700">
          <a:solidFill>
            <a:schemeClr val="tx2"/>
          </a:solidFill>
          <a:latin typeface="Arial" charset="0"/>
          <a:cs typeface="Arial" charset="0"/>
        </a:defRPr>
      </a:lvl2pPr>
      <a:lvl3pPr algn="ctr" defTabSz="1179513" rtl="0" eaLnBrk="0" fontAlgn="base" hangingPunct="0">
        <a:spcBef>
          <a:spcPct val="0"/>
        </a:spcBef>
        <a:spcAft>
          <a:spcPct val="0"/>
        </a:spcAft>
        <a:defRPr sz="5700">
          <a:solidFill>
            <a:schemeClr val="tx2"/>
          </a:solidFill>
          <a:latin typeface="Arial" charset="0"/>
          <a:cs typeface="Arial" charset="0"/>
        </a:defRPr>
      </a:lvl3pPr>
      <a:lvl4pPr algn="ctr" defTabSz="1179513" rtl="0" eaLnBrk="0" fontAlgn="base" hangingPunct="0">
        <a:spcBef>
          <a:spcPct val="0"/>
        </a:spcBef>
        <a:spcAft>
          <a:spcPct val="0"/>
        </a:spcAft>
        <a:defRPr sz="5700">
          <a:solidFill>
            <a:schemeClr val="tx2"/>
          </a:solidFill>
          <a:latin typeface="Arial" charset="0"/>
          <a:cs typeface="Arial" charset="0"/>
        </a:defRPr>
      </a:lvl4pPr>
      <a:lvl5pPr algn="ctr" defTabSz="1179513" rtl="0" eaLnBrk="0" fontAlgn="base" hangingPunct="0">
        <a:spcBef>
          <a:spcPct val="0"/>
        </a:spcBef>
        <a:spcAft>
          <a:spcPct val="0"/>
        </a:spcAft>
        <a:defRPr sz="5700">
          <a:solidFill>
            <a:schemeClr val="tx2"/>
          </a:solidFill>
          <a:latin typeface="Arial" charset="0"/>
          <a:cs typeface="Arial" charset="0"/>
        </a:defRPr>
      </a:lvl5pPr>
      <a:lvl6pPr marL="457200" algn="ctr" defTabSz="1179513" rtl="0" fontAlgn="base">
        <a:spcBef>
          <a:spcPct val="0"/>
        </a:spcBef>
        <a:spcAft>
          <a:spcPct val="0"/>
        </a:spcAft>
        <a:defRPr sz="5700">
          <a:solidFill>
            <a:schemeClr val="tx2"/>
          </a:solidFill>
          <a:latin typeface="Arial" charset="0"/>
          <a:cs typeface="Arial" charset="0"/>
        </a:defRPr>
      </a:lvl6pPr>
      <a:lvl7pPr marL="914400" algn="ctr" defTabSz="1179513" rtl="0" fontAlgn="base">
        <a:spcBef>
          <a:spcPct val="0"/>
        </a:spcBef>
        <a:spcAft>
          <a:spcPct val="0"/>
        </a:spcAft>
        <a:defRPr sz="5700">
          <a:solidFill>
            <a:schemeClr val="tx2"/>
          </a:solidFill>
          <a:latin typeface="Arial" charset="0"/>
          <a:cs typeface="Arial" charset="0"/>
        </a:defRPr>
      </a:lvl7pPr>
      <a:lvl8pPr marL="1371600" algn="ctr" defTabSz="1179513" rtl="0" fontAlgn="base">
        <a:spcBef>
          <a:spcPct val="0"/>
        </a:spcBef>
        <a:spcAft>
          <a:spcPct val="0"/>
        </a:spcAft>
        <a:defRPr sz="5700">
          <a:solidFill>
            <a:schemeClr val="tx2"/>
          </a:solidFill>
          <a:latin typeface="Arial" charset="0"/>
          <a:cs typeface="Arial" charset="0"/>
        </a:defRPr>
      </a:lvl8pPr>
      <a:lvl9pPr marL="1828800" algn="ctr" defTabSz="1179513" rtl="0" fontAlgn="base">
        <a:spcBef>
          <a:spcPct val="0"/>
        </a:spcBef>
        <a:spcAft>
          <a:spcPct val="0"/>
        </a:spcAft>
        <a:defRPr sz="5700">
          <a:solidFill>
            <a:schemeClr val="tx2"/>
          </a:solidFill>
          <a:latin typeface="Arial" charset="0"/>
          <a:cs typeface="Arial" charset="0"/>
        </a:defRPr>
      </a:lvl9pPr>
    </p:titleStyle>
    <p:bodyStyle>
      <a:lvl1pPr marL="442913" indent="-442913" algn="l" defTabSz="1179513" rtl="0" eaLnBrk="0" fontAlgn="base" hangingPunct="0">
        <a:spcBef>
          <a:spcPct val="20000"/>
        </a:spcBef>
        <a:spcAft>
          <a:spcPct val="0"/>
        </a:spcAft>
        <a:buChar char="•"/>
        <a:defRPr sz="4100">
          <a:solidFill>
            <a:schemeClr val="tx1"/>
          </a:solidFill>
          <a:latin typeface="+mn-lt"/>
          <a:ea typeface="+mn-ea"/>
          <a:cs typeface="+mn-cs"/>
        </a:defRPr>
      </a:lvl1pPr>
      <a:lvl2pPr marL="958850" indent="-368300" algn="l" defTabSz="1179513" rtl="0" eaLnBrk="0" fontAlgn="base" hangingPunct="0">
        <a:spcBef>
          <a:spcPct val="20000"/>
        </a:spcBef>
        <a:spcAft>
          <a:spcPct val="0"/>
        </a:spcAft>
        <a:buChar char="–"/>
        <a:defRPr sz="3600">
          <a:solidFill>
            <a:schemeClr val="tx1"/>
          </a:solidFill>
          <a:latin typeface="+mn-lt"/>
          <a:cs typeface="+mn-cs"/>
        </a:defRPr>
      </a:lvl2pPr>
      <a:lvl3pPr marL="1474788" indent="-295275" algn="l" defTabSz="1179513" rtl="0" eaLnBrk="0" fontAlgn="base" hangingPunct="0">
        <a:spcBef>
          <a:spcPct val="20000"/>
        </a:spcBef>
        <a:spcAft>
          <a:spcPct val="0"/>
        </a:spcAft>
        <a:buChar char="•"/>
        <a:defRPr sz="3100">
          <a:solidFill>
            <a:schemeClr val="tx1"/>
          </a:solidFill>
          <a:latin typeface="+mn-lt"/>
          <a:cs typeface="+mn-cs"/>
        </a:defRPr>
      </a:lvl3pPr>
      <a:lvl4pPr marL="2065338" indent="-295275" algn="l" defTabSz="1179513" rtl="0" eaLnBrk="0" fontAlgn="base" hangingPunct="0">
        <a:spcBef>
          <a:spcPct val="20000"/>
        </a:spcBef>
        <a:spcAft>
          <a:spcPct val="0"/>
        </a:spcAft>
        <a:buChar char="–"/>
        <a:defRPr sz="2600">
          <a:solidFill>
            <a:schemeClr val="tx1"/>
          </a:solidFill>
          <a:latin typeface="+mn-lt"/>
          <a:cs typeface="+mn-cs"/>
        </a:defRPr>
      </a:lvl4pPr>
      <a:lvl5pPr marL="2654300" indent="-293688" algn="l" defTabSz="1179513" rtl="0" eaLnBrk="0" fontAlgn="base" hangingPunct="0">
        <a:spcBef>
          <a:spcPct val="20000"/>
        </a:spcBef>
        <a:spcAft>
          <a:spcPct val="0"/>
        </a:spcAft>
        <a:buChar char="»"/>
        <a:defRPr sz="2600">
          <a:solidFill>
            <a:schemeClr val="tx1"/>
          </a:solidFill>
          <a:latin typeface="+mn-lt"/>
          <a:cs typeface="+mn-cs"/>
        </a:defRPr>
      </a:lvl5pPr>
      <a:lvl6pPr marL="3111500" indent="-293688" algn="l" defTabSz="1179513" rtl="0" fontAlgn="base">
        <a:spcBef>
          <a:spcPct val="20000"/>
        </a:spcBef>
        <a:spcAft>
          <a:spcPct val="0"/>
        </a:spcAft>
        <a:buChar char="»"/>
        <a:defRPr sz="2600">
          <a:solidFill>
            <a:schemeClr val="tx1"/>
          </a:solidFill>
          <a:latin typeface="+mn-lt"/>
          <a:cs typeface="+mn-cs"/>
        </a:defRPr>
      </a:lvl6pPr>
      <a:lvl7pPr marL="3568700" indent="-293688" algn="l" defTabSz="1179513" rtl="0" fontAlgn="base">
        <a:spcBef>
          <a:spcPct val="20000"/>
        </a:spcBef>
        <a:spcAft>
          <a:spcPct val="0"/>
        </a:spcAft>
        <a:buChar char="»"/>
        <a:defRPr sz="2600">
          <a:solidFill>
            <a:schemeClr val="tx1"/>
          </a:solidFill>
          <a:latin typeface="+mn-lt"/>
          <a:cs typeface="+mn-cs"/>
        </a:defRPr>
      </a:lvl7pPr>
      <a:lvl8pPr marL="4025900" indent="-293688" algn="l" defTabSz="1179513" rtl="0" fontAlgn="base">
        <a:spcBef>
          <a:spcPct val="20000"/>
        </a:spcBef>
        <a:spcAft>
          <a:spcPct val="0"/>
        </a:spcAft>
        <a:buChar char="»"/>
        <a:defRPr sz="2600">
          <a:solidFill>
            <a:schemeClr val="tx1"/>
          </a:solidFill>
          <a:latin typeface="+mn-lt"/>
          <a:cs typeface="+mn-cs"/>
        </a:defRPr>
      </a:lvl8pPr>
      <a:lvl9pPr marL="4483100" indent="-293688" algn="l" defTabSz="1179513" rtl="0" fontAlgn="base">
        <a:spcBef>
          <a:spcPct val="20000"/>
        </a:spcBef>
        <a:spcAft>
          <a:spcPct val="0"/>
        </a:spcAft>
        <a:buChar char="»"/>
        <a:defRPr sz="26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979488" y="2433638"/>
            <a:ext cx="11366500" cy="4679950"/>
          </a:xfrm>
          <a:prstGeom prst="rect">
            <a:avLst/>
          </a:prstGeom>
          <a:noFill/>
          <a:ln w="9525">
            <a:noFill/>
            <a:miter lim="800000"/>
            <a:headEnd/>
            <a:tailEnd/>
          </a:ln>
        </p:spPr>
        <p:txBody>
          <a:bodyPr lIns="118003" tIns="59002" rIns="118003" bIns="59002"/>
          <a:lstStyle/>
          <a:p>
            <a:pPr marL="514350" indent="-514350" algn="ctr" defTabSz="1179513">
              <a:buClr>
                <a:srgbClr val="C00000"/>
              </a:buClr>
              <a:defRPr/>
            </a:pPr>
            <a:r>
              <a:rPr lang="it-IT" sz="3100" b="1" dirty="0">
                <a:solidFill>
                  <a:schemeClr val="bg2">
                    <a:lumMod val="75000"/>
                  </a:schemeClr>
                </a:solidFill>
                <a:latin typeface="Arial Narrow" pitchFamily="34" charset="0"/>
              </a:rPr>
              <a:t>	</a:t>
            </a:r>
          </a:p>
          <a:p>
            <a:pPr marL="514350" indent="-514350" algn="ctr" defTabSz="1179513">
              <a:buClr>
                <a:srgbClr val="C00000"/>
              </a:buClr>
              <a:defRPr/>
            </a:pPr>
            <a:endParaRPr lang="it-IT" sz="3100" b="1" dirty="0">
              <a:solidFill>
                <a:schemeClr val="bg2">
                  <a:lumMod val="75000"/>
                </a:schemeClr>
              </a:solidFill>
              <a:latin typeface="Arial Narrow" pitchFamily="34" charset="0"/>
            </a:endParaRPr>
          </a:p>
          <a:p>
            <a:pPr marL="514350" indent="-514350" algn="ctr" defTabSz="1179513">
              <a:buClr>
                <a:srgbClr val="C00000"/>
              </a:buClr>
              <a:defRPr/>
            </a:pPr>
            <a:r>
              <a:rPr lang="it-IT" sz="5400" b="1" dirty="0">
                <a:solidFill>
                  <a:schemeClr val="bg2">
                    <a:lumMod val="75000"/>
                  </a:schemeClr>
                </a:solidFill>
                <a:latin typeface="Arial Narrow" pitchFamily="34" charset="0"/>
              </a:rPr>
              <a:t>Assemblea dei Presidenti </a:t>
            </a:r>
          </a:p>
          <a:p>
            <a:pPr marL="514350" indent="-514350" algn="ctr" defTabSz="1179513">
              <a:buClr>
                <a:srgbClr val="C00000"/>
              </a:buClr>
              <a:defRPr/>
            </a:pPr>
            <a:endParaRPr lang="it-IT" sz="5400" b="1" dirty="0">
              <a:solidFill>
                <a:schemeClr val="bg2">
                  <a:lumMod val="75000"/>
                </a:schemeClr>
              </a:solidFill>
              <a:latin typeface="Arial Narrow" pitchFamily="34" charset="0"/>
            </a:endParaRPr>
          </a:p>
          <a:p>
            <a:pPr marL="514350" indent="-514350" algn="ctr" defTabSz="1179513">
              <a:buClr>
                <a:srgbClr val="C00000"/>
              </a:buClr>
              <a:defRPr/>
            </a:pPr>
            <a:r>
              <a:rPr lang="it-IT" sz="5400" b="1" dirty="0">
                <a:solidFill>
                  <a:schemeClr val="bg2">
                    <a:lumMod val="75000"/>
                  </a:schemeClr>
                </a:solidFill>
                <a:latin typeface="Arial Narrow" pitchFamily="34" charset="0"/>
              </a:rPr>
              <a:t>Roma 23 marzo 2017</a:t>
            </a:r>
            <a:endParaRPr lang="it-IT" sz="2600" dirty="0">
              <a:solidFill>
                <a:schemeClr val="bg2">
                  <a:lumMod val="75000"/>
                </a:schemeClr>
              </a:solidFill>
              <a:latin typeface="+mj-lt"/>
            </a:endParaRPr>
          </a:p>
        </p:txBody>
      </p:sp>
    </p:spTree>
    <p:extLst>
      <p:ext uri="{BB962C8B-B14F-4D97-AF65-F5344CB8AC3E}">
        <p14:creationId xmlns:p14="http://schemas.microsoft.com/office/powerpoint/2010/main" val="19895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2162"/>
            <a:ext cx="12052661" cy="748988"/>
          </a:xfrm>
          <a:prstGeom prst="rect">
            <a:avLst/>
          </a:prstGeom>
          <a:noFill/>
        </p:spPr>
        <p:txBody>
          <a:bodyPr wrap="square" rtlCol="0">
            <a:spAutoFit/>
          </a:bodyPr>
          <a:lstStyle/>
          <a:p>
            <a:r>
              <a:rPr lang="it-IT" sz="4267" b="1" dirty="0">
                <a:solidFill>
                  <a:schemeClr val="bg1"/>
                </a:solidFill>
              </a:rPr>
              <a:t>Consiglio di disciplina nazionale</a:t>
            </a:r>
          </a:p>
        </p:txBody>
      </p:sp>
      <p:sp>
        <p:nvSpPr>
          <p:cNvPr id="6" name="CasellaDiTesto 5"/>
          <p:cNvSpPr txBox="1"/>
          <p:nvPr/>
        </p:nvSpPr>
        <p:spPr>
          <a:xfrm>
            <a:off x="353932" y="2092348"/>
            <a:ext cx="12363034" cy="4733604"/>
          </a:xfrm>
          <a:prstGeom prst="rect">
            <a:avLst/>
          </a:prstGeom>
          <a:noFill/>
        </p:spPr>
        <p:txBody>
          <a:bodyPr wrap="square" rtlCol="0">
            <a:spAutoFit/>
          </a:bodyPr>
          <a:lstStyle/>
          <a:p>
            <a:pPr algn="ctr">
              <a:spcBef>
                <a:spcPts val="640"/>
              </a:spcBef>
            </a:pPr>
            <a:r>
              <a:rPr lang="it-IT" sz="2560" b="1" dirty="0">
                <a:solidFill>
                  <a:schemeClr val="bg2">
                    <a:lumMod val="50000"/>
                  </a:schemeClr>
                </a:solidFill>
              </a:rPr>
              <a:t>PROPOSTE DI MODIFICA AL REGOLAMENTO </a:t>
            </a:r>
            <a:r>
              <a:rPr lang="it-IT" sz="2560" b="1" i="1" dirty="0">
                <a:solidFill>
                  <a:schemeClr val="bg2">
                    <a:lumMod val="50000"/>
                  </a:schemeClr>
                </a:solidFill>
              </a:rPr>
              <a:t>EX</a:t>
            </a:r>
            <a:r>
              <a:rPr lang="it-IT" sz="2560" b="1" dirty="0">
                <a:solidFill>
                  <a:schemeClr val="bg2">
                    <a:lumMod val="50000"/>
                  </a:schemeClr>
                </a:solidFill>
              </a:rPr>
              <a:t> ART. 8, CO. 8, DPR 137/2012</a:t>
            </a:r>
          </a:p>
          <a:p>
            <a:pPr marL="487695" indent="-487695">
              <a:spcBef>
                <a:spcPts val="640"/>
              </a:spcBef>
              <a:buAutoNum type="arabicPeriod"/>
            </a:pPr>
            <a:r>
              <a:rPr lang="it-IT" sz="2560" dirty="0">
                <a:solidFill>
                  <a:schemeClr val="bg2">
                    <a:lumMod val="50000"/>
                  </a:schemeClr>
                </a:solidFill>
              </a:rPr>
              <a:t>Il Consiglio di disciplina nazionale è composto da un numero di membri tra 6 e 15 e da tre componenti supplenti nominati dal Consiglio Nazionale dei Dottori Commercialisti e degli Esperti Contabili.</a:t>
            </a:r>
          </a:p>
          <a:p>
            <a:pPr marL="487695" indent="-487695">
              <a:spcBef>
                <a:spcPts val="640"/>
              </a:spcBef>
              <a:buAutoNum type="arabicPeriod"/>
            </a:pPr>
            <a:r>
              <a:rPr lang="it-IT" sz="2560" dirty="0">
                <a:solidFill>
                  <a:schemeClr val="bg2">
                    <a:lumMod val="50000"/>
                  </a:schemeClr>
                </a:solidFill>
              </a:rPr>
              <a:t>I membri effettivi ed i supplenti possono essere scelti tra i Consiglieri Nazionali e tra gli iscritti all’Albo dei Dottori commercialisti e degli Esperti Contabili che abbiano un’anzianità d’iscrizione di almeno dieci anni che presentino i seguenti requisiti:</a:t>
            </a:r>
          </a:p>
          <a:p>
            <a:pPr marL="808038" indent="-808038">
              <a:spcBef>
                <a:spcPts val="640"/>
              </a:spcBef>
            </a:pPr>
            <a:r>
              <a:rPr lang="it-IT" sz="2560" dirty="0">
                <a:solidFill>
                  <a:schemeClr val="bg2">
                    <a:lumMod val="50000"/>
                  </a:schemeClr>
                </a:solidFill>
              </a:rPr>
              <a:t>	a) significativa esperienza nell’esercizio delle funzioni disciplinari;</a:t>
            </a:r>
          </a:p>
          <a:p>
            <a:pPr marL="1163638" indent="-355600">
              <a:spcBef>
                <a:spcPts val="640"/>
              </a:spcBef>
            </a:pPr>
            <a:r>
              <a:rPr lang="it-IT" sz="2560" dirty="0">
                <a:solidFill>
                  <a:schemeClr val="bg2">
                    <a:lumMod val="50000"/>
                  </a:schemeClr>
                </a:solidFill>
              </a:rPr>
              <a:t>b) nessun provvedimento disciplinare definitivo o sentenza penale anche non definitiva a carico.</a:t>
            </a:r>
          </a:p>
        </p:txBody>
      </p:sp>
    </p:spTree>
    <p:extLst>
      <p:ext uri="{BB962C8B-B14F-4D97-AF65-F5344CB8AC3E}">
        <p14:creationId xmlns:p14="http://schemas.microsoft.com/office/powerpoint/2010/main" val="1121919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2162"/>
            <a:ext cx="12052661" cy="748988"/>
          </a:xfrm>
          <a:prstGeom prst="rect">
            <a:avLst/>
          </a:prstGeom>
          <a:noFill/>
        </p:spPr>
        <p:txBody>
          <a:bodyPr wrap="square" rtlCol="0">
            <a:spAutoFit/>
          </a:bodyPr>
          <a:lstStyle/>
          <a:p>
            <a:r>
              <a:rPr lang="it-IT" sz="4267" b="1" dirty="0">
                <a:solidFill>
                  <a:schemeClr val="bg1"/>
                </a:solidFill>
              </a:rPr>
              <a:t>Procedimento disciplinare</a:t>
            </a:r>
          </a:p>
        </p:txBody>
      </p:sp>
      <p:sp>
        <p:nvSpPr>
          <p:cNvPr id="6" name="CasellaDiTesto 5"/>
          <p:cNvSpPr txBox="1"/>
          <p:nvPr/>
        </p:nvSpPr>
        <p:spPr>
          <a:xfrm>
            <a:off x="641964" y="2577480"/>
            <a:ext cx="12052661" cy="2609945"/>
          </a:xfrm>
          <a:prstGeom prst="rect">
            <a:avLst/>
          </a:prstGeom>
          <a:noFill/>
        </p:spPr>
        <p:txBody>
          <a:bodyPr wrap="square" rtlCol="0">
            <a:spAutoFit/>
          </a:bodyPr>
          <a:lstStyle/>
          <a:p>
            <a:pPr>
              <a:spcBef>
                <a:spcPts val="640"/>
              </a:spcBef>
            </a:pPr>
            <a:r>
              <a:rPr lang="it-IT" sz="2560" b="1" dirty="0">
                <a:solidFill>
                  <a:schemeClr val="bg2">
                    <a:lumMod val="50000"/>
                  </a:schemeClr>
                </a:solidFill>
              </a:rPr>
              <a:t>MODIFICHE ALL’ART. 55 DEL D.LGS. 139/2005:</a:t>
            </a:r>
          </a:p>
          <a:p>
            <a:pPr marL="365771" indent="-365771">
              <a:spcBef>
                <a:spcPts val="640"/>
              </a:spcBef>
              <a:buFont typeface="Wingdings" panose="05000000000000000000" pitchFamily="2" charset="2"/>
              <a:buChar char="q"/>
            </a:pPr>
            <a:r>
              <a:rPr lang="it-IT" sz="2560" dirty="0">
                <a:solidFill>
                  <a:schemeClr val="bg2">
                    <a:lumMod val="50000"/>
                  </a:schemeClr>
                </a:solidFill>
              </a:rPr>
              <a:t>L’iscritto al quale sia stata irrogata la sanzione disciplinare può chiedere, nel termine di 30 giorni previsto per l’impugnazione, la sospensione dell’efficacia della sanzione in attesa degli esiti del ricorso al Consiglio di disciplina nazionale</a:t>
            </a:r>
          </a:p>
          <a:p>
            <a:pPr marL="365771" indent="-365771">
              <a:spcBef>
                <a:spcPts val="640"/>
              </a:spcBef>
              <a:buFont typeface="Wingdings" panose="05000000000000000000" pitchFamily="2" charset="2"/>
              <a:buChar char="q"/>
            </a:pPr>
            <a:r>
              <a:rPr lang="it-IT" sz="2560" dirty="0">
                <a:solidFill>
                  <a:schemeClr val="bg2">
                    <a:lumMod val="50000"/>
                  </a:schemeClr>
                </a:solidFill>
              </a:rPr>
              <a:t>Il Consiglio di disciplina nazionale decide sull’istanza di sospensione nel termine di 45 giorni</a:t>
            </a:r>
          </a:p>
        </p:txBody>
      </p:sp>
      <p:sp>
        <p:nvSpPr>
          <p:cNvPr id="8" name="CasellaDiTesto 7"/>
          <p:cNvSpPr txBox="1"/>
          <p:nvPr/>
        </p:nvSpPr>
        <p:spPr>
          <a:xfrm>
            <a:off x="592297" y="5241776"/>
            <a:ext cx="12052661" cy="1274195"/>
          </a:xfrm>
          <a:prstGeom prst="rect">
            <a:avLst/>
          </a:prstGeom>
          <a:noFill/>
        </p:spPr>
        <p:txBody>
          <a:bodyPr wrap="square" rtlCol="0">
            <a:spAutoFit/>
          </a:bodyPr>
          <a:lstStyle/>
          <a:p>
            <a:pPr>
              <a:spcBef>
                <a:spcPts val="640"/>
              </a:spcBef>
            </a:pPr>
            <a:r>
              <a:rPr lang="it-IT" sz="2560" dirty="0">
                <a:solidFill>
                  <a:schemeClr val="bg2">
                    <a:lumMod val="50000"/>
                  </a:schemeClr>
                </a:solidFill>
              </a:rPr>
              <a:t>Nelle more delle modifiche al d.lgs.139/2005, il Consiglio Nazionale approverà un regolamento che prevede una procedura semplificata per la sospensione dell’efficacia del provvedimento impugnato </a:t>
            </a:r>
          </a:p>
        </p:txBody>
      </p:sp>
    </p:spTree>
    <p:extLst>
      <p:ext uri="{BB962C8B-B14F-4D97-AF65-F5344CB8AC3E}">
        <p14:creationId xmlns:p14="http://schemas.microsoft.com/office/powerpoint/2010/main" val="4034807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44037"/>
            <a:ext cx="12052661" cy="748988"/>
          </a:xfrm>
          <a:prstGeom prst="rect">
            <a:avLst/>
          </a:prstGeom>
          <a:noFill/>
        </p:spPr>
        <p:txBody>
          <a:bodyPr wrap="square" rtlCol="0">
            <a:spAutoFit/>
          </a:bodyPr>
          <a:lstStyle/>
          <a:p>
            <a:r>
              <a:rPr lang="it-IT" sz="4267" b="1" dirty="0">
                <a:solidFill>
                  <a:schemeClr val="bg1"/>
                </a:solidFill>
              </a:rPr>
              <a:t>Formazione Professionale Continua</a:t>
            </a:r>
          </a:p>
        </p:txBody>
      </p:sp>
      <p:sp>
        <p:nvSpPr>
          <p:cNvPr id="6" name="CasellaDiTesto 5"/>
          <p:cNvSpPr txBox="1"/>
          <p:nvPr/>
        </p:nvSpPr>
        <p:spPr>
          <a:xfrm>
            <a:off x="641964" y="1929408"/>
            <a:ext cx="12052661" cy="1107996"/>
          </a:xfrm>
          <a:prstGeom prst="rect">
            <a:avLst/>
          </a:prstGeom>
          <a:noFill/>
        </p:spPr>
        <p:txBody>
          <a:bodyPr wrap="square" rtlCol="0">
            <a:spAutoFit/>
          </a:bodyPr>
          <a:lstStyle/>
          <a:p>
            <a:pPr>
              <a:spcBef>
                <a:spcPts val="640"/>
              </a:spcBef>
            </a:pPr>
            <a:r>
              <a:rPr lang="it-IT" sz="2200" dirty="0">
                <a:solidFill>
                  <a:schemeClr val="bg2">
                    <a:lumMod val="50000"/>
                  </a:schemeClr>
                </a:solidFill>
              </a:rPr>
              <a:t>Il Regolamento FPC ha introdotto la distinzione tra FORMAZIONE e AGGIORNAMENTO PROFESSIONALE. Con la modifica dell’art. 12 del d.lgs. 139/2005 gli Ordini territoriali potranno accreditare direttamente gli eventi di aggiornamento professionale.</a:t>
            </a:r>
          </a:p>
        </p:txBody>
      </p:sp>
      <p:sp>
        <p:nvSpPr>
          <p:cNvPr id="7" name="CasellaDiTesto 6"/>
          <p:cNvSpPr txBox="1"/>
          <p:nvPr/>
        </p:nvSpPr>
        <p:spPr>
          <a:xfrm>
            <a:off x="10556726" y="3489076"/>
            <a:ext cx="2520280" cy="2862322"/>
          </a:xfrm>
          <a:prstGeom prst="rect">
            <a:avLst/>
          </a:prstGeom>
          <a:noFill/>
        </p:spPr>
        <p:txBody>
          <a:bodyPr wrap="square" rtlCol="0">
            <a:spAutoFit/>
          </a:bodyPr>
          <a:lstStyle/>
          <a:p>
            <a:pPr>
              <a:spcBef>
                <a:spcPts val="640"/>
              </a:spcBef>
            </a:pPr>
            <a:r>
              <a:rPr lang="it-IT" sz="2000" i="1" dirty="0">
                <a:solidFill>
                  <a:schemeClr val="bg2">
                    <a:lumMod val="50000"/>
                  </a:schemeClr>
                </a:solidFill>
              </a:rPr>
              <a:t>*Sono state presentate 42 istanze di autorizzazione: su concorde parere del Ministero della Giustizia, ne sono state accolte 33 e respinte 9.</a:t>
            </a:r>
          </a:p>
        </p:txBody>
      </p:sp>
      <p:graphicFrame>
        <p:nvGraphicFramePr>
          <p:cNvPr id="3" name="Tabella 2"/>
          <p:cNvGraphicFramePr>
            <a:graphicFrameLocks noGrp="1"/>
          </p:cNvGraphicFramePr>
          <p:nvPr>
            <p:extLst>
              <p:ext uri="{D42A27DB-BD31-4B8C-83A1-F6EECF244321}">
                <p14:modId xmlns:p14="http://schemas.microsoft.com/office/powerpoint/2010/main" val="3787850386"/>
              </p:ext>
            </p:extLst>
          </p:nvPr>
        </p:nvGraphicFramePr>
        <p:xfrm>
          <a:off x="721142" y="3069661"/>
          <a:ext cx="9547552" cy="3772323"/>
        </p:xfrm>
        <a:graphic>
          <a:graphicData uri="http://schemas.openxmlformats.org/drawingml/2006/table">
            <a:tbl>
              <a:tblPr firstRow="1" bandRow="1">
                <a:tableStyleId>{5C22544A-7EE6-4342-B048-85BDC9FD1C3A}</a:tableStyleId>
              </a:tblPr>
              <a:tblGrid>
                <a:gridCol w="2889275">
                  <a:extLst>
                    <a:ext uri="{9D8B030D-6E8A-4147-A177-3AD203B41FA5}">
                      <a16:colId xmlns:a16="http://schemas.microsoft.com/office/drawing/2014/main" val="2194779648"/>
                    </a:ext>
                  </a:extLst>
                </a:gridCol>
                <a:gridCol w="1343421">
                  <a:extLst>
                    <a:ext uri="{9D8B030D-6E8A-4147-A177-3AD203B41FA5}">
                      <a16:colId xmlns:a16="http://schemas.microsoft.com/office/drawing/2014/main" val="688895041"/>
                    </a:ext>
                  </a:extLst>
                </a:gridCol>
                <a:gridCol w="993763">
                  <a:extLst>
                    <a:ext uri="{9D8B030D-6E8A-4147-A177-3AD203B41FA5}">
                      <a16:colId xmlns:a16="http://schemas.microsoft.com/office/drawing/2014/main" val="3773964858"/>
                    </a:ext>
                  </a:extLst>
                </a:gridCol>
                <a:gridCol w="1113382">
                  <a:extLst>
                    <a:ext uri="{9D8B030D-6E8A-4147-A177-3AD203B41FA5}">
                      <a16:colId xmlns:a16="http://schemas.microsoft.com/office/drawing/2014/main" val="3825593315"/>
                    </a:ext>
                  </a:extLst>
                </a:gridCol>
                <a:gridCol w="1298201">
                  <a:extLst>
                    <a:ext uri="{9D8B030D-6E8A-4147-A177-3AD203B41FA5}">
                      <a16:colId xmlns:a16="http://schemas.microsoft.com/office/drawing/2014/main" val="1247558140"/>
                    </a:ext>
                  </a:extLst>
                </a:gridCol>
                <a:gridCol w="954755">
                  <a:extLst>
                    <a:ext uri="{9D8B030D-6E8A-4147-A177-3AD203B41FA5}">
                      <a16:colId xmlns:a16="http://schemas.microsoft.com/office/drawing/2014/main" val="1063229751"/>
                    </a:ext>
                  </a:extLst>
                </a:gridCol>
                <a:gridCol w="954755">
                  <a:extLst>
                    <a:ext uri="{9D8B030D-6E8A-4147-A177-3AD203B41FA5}">
                      <a16:colId xmlns:a16="http://schemas.microsoft.com/office/drawing/2014/main" val="1388180894"/>
                    </a:ext>
                  </a:extLst>
                </a:gridCol>
              </a:tblGrid>
              <a:tr h="975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900" dirty="0">
                        <a:solidFill>
                          <a:schemeClr val="bg2">
                            <a:lumMod val="50000"/>
                          </a:schemeClr>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900" dirty="0">
                          <a:solidFill>
                            <a:schemeClr val="bg2">
                              <a:lumMod val="50000"/>
                            </a:schemeClr>
                          </a:solidFill>
                        </a:rPr>
                        <a:t>Situazione al 31.12.2016</a:t>
                      </a:r>
                    </a:p>
                    <a:p>
                      <a:pPr algn="ctr"/>
                      <a:endParaRPr lang="it-IT" sz="1900" dirty="0">
                        <a:solidFill>
                          <a:schemeClr val="bg2">
                            <a:lumMod val="50000"/>
                          </a:schemeClr>
                        </a:solidFill>
                      </a:endParaRP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900" b="1" kern="1200" dirty="0">
                          <a:solidFill>
                            <a:schemeClr val="bg2">
                              <a:lumMod val="50000"/>
                            </a:schemeClr>
                          </a:solidFill>
                          <a:latin typeface="+mn-lt"/>
                          <a:ea typeface="+mn-ea"/>
                          <a:cs typeface="+mn-cs"/>
                        </a:rPr>
                        <a:t>Aggiornamento professionale</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hMerge="1">
                  <a:txBody>
                    <a:bodyPr/>
                    <a:lstStyle/>
                    <a:p>
                      <a:endParaRPr lang="it-IT" dirty="0"/>
                    </a:p>
                  </a:txBody>
                  <a:tcPr/>
                </a:tc>
                <a:tc hMerge="1">
                  <a:txBody>
                    <a:bodyPr/>
                    <a:lstStyle/>
                    <a:p>
                      <a:endParaRPr lang="it-IT" dirty="0"/>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900" b="1" kern="1200" dirty="0">
                          <a:solidFill>
                            <a:schemeClr val="bg2">
                              <a:lumMod val="50000"/>
                            </a:schemeClr>
                          </a:solidFill>
                          <a:latin typeface="+mn-lt"/>
                          <a:ea typeface="+mn-ea"/>
                          <a:cs typeface="+mn-cs"/>
                        </a:rPr>
                        <a:t>Formazione professionale</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hMerge="1">
                  <a:txBody>
                    <a:bodyPr/>
                    <a:lstStyle/>
                    <a:p>
                      <a:endParaRPr lang="it-IT" dirty="0"/>
                    </a:p>
                  </a:txBody>
                  <a:tcPr/>
                </a:tc>
                <a:tc hMerge="1">
                  <a:txBody>
                    <a:bodyPr/>
                    <a:lstStyle/>
                    <a:p>
                      <a:endParaRPr lang="it-IT" dirty="0"/>
                    </a:p>
                  </a:txBody>
                  <a:tcPr/>
                </a:tc>
                <a:extLst>
                  <a:ext uri="{0D108BD9-81ED-4DB2-BD59-A6C34878D82A}">
                    <a16:rowId xmlns:a16="http://schemas.microsoft.com/office/drawing/2014/main" val="3653409663"/>
                  </a:ext>
                </a:extLst>
              </a:tr>
              <a:tr h="682752">
                <a:tc>
                  <a:txBody>
                    <a:bodyPr/>
                    <a:lstStyle/>
                    <a:p>
                      <a:endParaRPr lang="it-IT" sz="1900" dirty="0">
                        <a:solidFill>
                          <a:schemeClr val="bg2">
                            <a:lumMod val="50000"/>
                          </a:schemeClr>
                        </a:solidFill>
                      </a:endParaRP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Eventi</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Ore </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CFP</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Eventi</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Ore</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ctr"/>
                      <a:r>
                        <a:rPr lang="it-IT" sz="1900" b="0" dirty="0">
                          <a:solidFill>
                            <a:schemeClr val="bg2">
                              <a:lumMod val="50000"/>
                            </a:schemeClr>
                          </a:solidFill>
                        </a:rPr>
                        <a:t>N. CFP</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3578212138"/>
                  </a:ext>
                </a:extLst>
              </a:tr>
              <a:tr h="682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900" dirty="0">
                          <a:solidFill>
                            <a:schemeClr val="bg2">
                              <a:lumMod val="50000"/>
                            </a:schemeClr>
                          </a:solidFill>
                        </a:rPr>
                        <a:t>ORDINI TERRITORIALI</a:t>
                      </a:r>
                    </a:p>
                    <a:p>
                      <a:endParaRPr lang="it-IT" sz="1900" dirty="0">
                        <a:solidFill>
                          <a:schemeClr val="bg2">
                            <a:lumMod val="50000"/>
                          </a:schemeClr>
                        </a:solidFill>
                      </a:endParaRP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12.207</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94.009</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94.009</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5</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374</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506</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163759421"/>
                  </a:ext>
                </a:extLst>
              </a:tr>
              <a:tr h="755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900" dirty="0">
                          <a:solidFill>
                            <a:schemeClr val="bg2">
                              <a:lumMod val="50000"/>
                            </a:schemeClr>
                          </a:solidFill>
                        </a:rPr>
                        <a:t>SOGGETTI AUTORIZZATI*</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174</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1.965</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1.965</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26</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671</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820</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943101629"/>
                  </a:ext>
                </a:extLst>
              </a:tr>
              <a:tr h="395563">
                <a:tc>
                  <a:txBody>
                    <a:bodyPr/>
                    <a:lstStyle/>
                    <a:p>
                      <a:r>
                        <a:rPr lang="it-IT" sz="1900" dirty="0">
                          <a:solidFill>
                            <a:schemeClr val="bg2">
                              <a:lumMod val="50000"/>
                            </a:schemeClr>
                          </a:solidFill>
                        </a:rPr>
                        <a:t>TOTALE</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12.371</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95.974</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95974</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31</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1.045</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a:r>
                        <a:rPr lang="it-IT" sz="1900" dirty="0">
                          <a:solidFill>
                            <a:schemeClr val="bg2">
                              <a:lumMod val="50000"/>
                            </a:schemeClr>
                          </a:solidFill>
                        </a:rPr>
                        <a:t>1.326</a:t>
                      </a:r>
                    </a:p>
                  </a:txBody>
                  <a:tcPr marL="97536" marR="97536" marT="48768" marB="48768" anchor="ctr" anchorCtr="1">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782328205"/>
                  </a:ext>
                </a:extLst>
              </a:tr>
            </a:tbl>
          </a:graphicData>
        </a:graphic>
      </p:graphicFrame>
    </p:spTree>
    <p:extLst>
      <p:ext uri="{BB962C8B-B14F-4D97-AF65-F5344CB8AC3E}">
        <p14:creationId xmlns:p14="http://schemas.microsoft.com/office/powerpoint/2010/main" val="3092570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20289" y="1161828"/>
            <a:ext cx="12052661" cy="748988"/>
          </a:xfrm>
          <a:prstGeom prst="rect">
            <a:avLst/>
          </a:prstGeom>
          <a:noFill/>
        </p:spPr>
        <p:txBody>
          <a:bodyPr wrap="square" rtlCol="0">
            <a:spAutoFit/>
          </a:bodyPr>
          <a:lstStyle/>
          <a:p>
            <a:r>
              <a:rPr lang="it-IT" sz="4267" b="1" dirty="0">
                <a:solidFill>
                  <a:schemeClr val="bg1"/>
                </a:solidFill>
              </a:rPr>
              <a:t>Revisione del d.lgs. 139/2005</a:t>
            </a:r>
          </a:p>
        </p:txBody>
      </p:sp>
      <p:sp>
        <p:nvSpPr>
          <p:cNvPr id="6" name="CasellaDiTesto 5"/>
          <p:cNvSpPr txBox="1"/>
          <p:nvPr/>
        </p:nvSpPr>
        <p:spPr>
          <a:xfrm>
            <a:off x="626106" y="2085613"/>
            <a:ext cx="12052661" cy="4524315"/>
          </a:xfrm>
          <a:prstGeom prst="rect">
            <a:avLst/>
          </a:prstGeom>
          <a:noFill/>
        </p:spPr>
        <p:txBody>
          <a:bodyPr wrap="square" rtlCol="0">
            <a:spAutoFit/>
          </a:bodyPr>
          <a:lstStyle/>
          <a:p>
            <a:pPr>
              <a:lnSpc>
                <a:spcPct val="150000"/>
              </a:lnSpc>
            </a:pPr>
            <a:r>
              <a:rPr lang="it-IT" sz="2400" b="1" dirty="0">
                <a:solidFill>
                  <a:schemeClr val="bg2">
                    <a:lumMod val="50000"/>
                  </a:schemeClr>
                </a:solidFill>
              </a:rPr>
              <a:t>PRINCIPALI AREE DI INTERVENTO:</a:t>
            </a:r>
          </a:p>
          <a:p>
            <a:pPr marL="365771" indent="-365771">
              <a:lnSpc>
                <a:spcPct val="150000"/>
              </a:lnSpc>
              <a:buFont typeface="Wingdings" panose="05000000000000000000" pitchFamily="2" charset="2"/>
              <a:buChar char="q"/>
            </a:pPr>
            <a:r>
              <a:rPr lang="it-IT" sz="2400" dirty="0">
                <a:solidFill>
                  <a:schemeClr val="bg2">
                    <a:lumMod val="50000"/>
                  </a:schemeClr>
                </a:solidFill>
              </a:rPr>
              <a:t>SPECIALIZZAZIONI PROFESSIONALI</a:t>
            </a:r>
          </a:p>
          <a:p>
            <a:pPr marL="365771" indent="-365771">
              <a:lnSpc>
                <a:spcPct val="150000"/>
              </a:lnSpc>
              <a:buFont typeface="Wingdings" panose="05000000000000000000" pitchFamily="2" charset="2"/>
              <a:buChar char="q"/>
            </a:pPr>
            <a:r>
              <a:rPr lang="it-IT" sz="2400" dirty="0">
                <a:solidFill>
                  <a:schemeClr val="bg2">
                    <a:lumMod val="50000"/>
                  </a:schemeClr>
                </a:solidFill>
              </a:rPr>
              <a:t>DISCIPLINA DELLE INCOMPATIBILITÀ</a:t>
            </a:r>
          </a:p>
          <a:p>
            <a:pPr marL="365771" indent="-365771">
              <a:lnSpc>
                <a:spcPct val="150000"/>
              </a:lnSpc>
              <a:buFont typeface="Wingdings" panose="05000000000000000000" pitchFamily="2" charset="2"/>
              <a:buChar char="q"/>
            </a:pPr>
            <a:r>
              <a:rPr lang="it-IT" sz="2400" dirty="0">
                <a:solidFill>
                  <a:schemeClr val="bg2">
                    <a:lumMod val="50000"/>
                  </a:schemeClr>
                </a:solidFill>
              </a:rPr>
              <a:t>ORGANIZZAZIONE TERRITORIALE DEGLI ORDINI PROFESSIONALI </a:t>
            </a:r>
          </a:p>
          <a:p>
            <a:pPr marL="365771" indent="-365771">
              <a:lnSpc>
                <a:spcPct val="150000"/>
              </a:lnSpc>
              <a:buFont typeface="Wingdings" panose="05000000000000000000" pitchFamily="2" charset="2"/>
              <a:buChar char="q"/>
            </a:pPr>
            <a:r>
              <a:rPr lang="it-IT" sz="2400" dirty="0">
                <a:solidFill>
                  <a:schemeClr val="bg2">
                    <a:lumMod val="50000"/>
                  </a:schemeClr>
                </a:solidFill>
              </a:rPr>
              <a:t>SISTEMA ELETTORALE</a:t>
            </a:r>
          </a:p>
          <a:p>
            <a:pPr marL="365771" indent="-365771">
              <a:lnSpc>
                <a:spcPct val="150000"/>
              </a:lnSpc>
              <a:buFont typeface="Wingdings" panose="05000000000000000000" pitchFamily="2" charset="2"/>
              <a:buChar char="q"/>
            </a:pPr>
            <a:r>
              <a:rPr lang="it-IT" sz="2400" dirty="0">
                <a:solidFill>
                  <a:schemeClr val="bg2">
                    <a:lumMod val="50000"/>
                  </a:schemeClr>
                </a:solidFill>
              </a:rPr>
              <a:t>COMPOSIZIONE E NOMINA DEL CONSIGLIO DI DISCIPLINA NAZIONALE </a:t>
            </a:r>
          </a:p>
          <a:p>
            <a:pPr marL="365771" indent="-365771">
              <a:lnSpc>
                <a:spcPct val="150000"/>
              </a:lnSpc>
              <a:buFont typeface="Wingdings" panose="05000000000000000000" pitchFamily="2" charset="2"/>
              <a:buChar char="q"/>
            </a:pPr>
            <a:r>
              <a:rPr lang="it-IT" sz="2400" dirty="0">
                <a:solidFill>
                  <a:schemeClr val="bg2">
                    <a:lumMod val="50000"/>
                  </a:schemeClr>
                </a:solidFill>
              </a:rPr>
              <a:t>PROCEDIMENTO DISCIPLINARE</a:t>
            </a:r>
          </a:p>
          <a:p>
            <a:pPr marL="365771" indent="-365771">
              <a:lnSpc>
                <a:spcPct val="150000"/>
              </a:lnSpc>
              <a:buFont typeface="Wingdings" panose="05000000000000000000" pitchFamily="2" charset="2"/>
              <a:buChar char="q"/>
            </a:pPr>
            <a:r>
              <a:rPr lang="it-IT" sz="2400" dirty="0">
                <a:solidFill>
                  <a:schemeClr val="bg2">
                    <a:lumMod val="50000"/>
                  </a:schemeClr>
                </a:solidFill>
              </a:rPr>
              <a:t>FORMAZIONE PROFESSIONALE CONTINUA</a:t>
            </a:r>
          </a:p>
        </p:txBody>
      </p:sp>
    </p:spTree>
    <p:extLst>
      <p:ext uri="{BB962C8B-B14F-4D97-AF65-F5344CB8AC3E}">
        <p14:creationId xmlns:p14="http://schemas.microsoft.com/office/powerpoint/2010/main" val="54413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6805" y="1132162"/>
            <a:ext cx="12052661" cy="748988"/>
          </a:xfrm>
          <a:prstGeom prst="rect">
            <a:avLst/>
          </a:prstGeom>
          <a:noFill/>
        </p:spPr>
        <p:txBody>
          <a:bodyPr wrap="square" rtlCol="0">
            <a:spAutoFit/>
          </a:bodyPr>
          <a:lstStyle/>
          <a:p>
            <a:r>
              <a:rPr lang="it-IT" sz="4267" b="1" dirty="0">
                <a:solidFill>
                  <a:schemeClr val="bg1"/>
                </a:solidFill>
              </a:rPr>
              <a:t>Specializzazioni professionali</a:t>
            </a:r>
          </a:p>
        </p:txBody>
      </p:sp>
      <p:sp>
        <p:nvSpPr>
          <p:cNvPr id="6" name="CasellaDiTesto 5"/>
          <p:cNvSpPr txBox="1"/>
          <p:nvPr/>
        </p:nvSpPr>
        <p:spPr>
          <a:xfrm>
            <a:off x="614211" y="2073424"/>
            <a:ext cx="12052661" cy="4755148"/>
          </a:xfrm>
          <a:prstGeom prst="rect">
            <a:avLst/>
          </a:prstGeom>
          <a:noFill/>
        </p:spPr>
        <p:txBody>
          <a:bodyPr wrap="square" rtlCol="0">
            <a:spAutoFit/>
          </a:bodyPr>
          <a:lstStyle/>
          <a:p>
            <a:r>
              <a:rPr lang="it-IT" sz="2400" b="1" dirty="0">
                <a:solidFill>
                  <a:schemeClr val="bg2">
                    <a:lumMod val="50000"/>
                  </a:schemeClr>
                </a:solidFill>
              </a:rPr>
              <a:t>INSERIMENTO DELL’ART. 1-</a:t>
            </a:r>
            <a:r>
              <a:rPr lang="it-IT" sz="2400" b="1" i="1" dirty="0">
                <a:solidFill>
                  <a:schemeClr val="bg2">
                    <a:lumMod val="50000"/>
                  </a:schemeClr>
                </a:solidFill>
              </a:rPr>
              <a:t>bis</a:t>
            </a:r>
            <a:r>
              <a:rPr lang="it-IT" sz="2400" b="1" dirty="0">
                <a:solidFill>
                  <a:schemeClr val="bg2">
                    <a:lumMod val="50000"/>
                  </a:schemeClr>
                </a:solidFill>
              </a:rPr>
              <a:t> (</a:t>
            </a:r>
            <a:r>
              <a:rPr lang="it-IT" sz="2400" b="1" i="1" dirty="0">
                <a:solidFill>
                  <a:schemeClr val="bg2">
                    <a:lumMod val="50000"/>
                  </a:schemeClr>
                </a:solidFill>
              </a:rPr>
              <a:t>Specializzazioni</a:t>
            </a:r>
            <a:r>
              <a:rPr lang="it-IT" sz="2400" b="1" dirty="0">
                <a:solidFill>
                  <a:schemeClr val="bg2">
                    <a:lumMod val="50000"/>
                  </a:schemeClr>
                </a:solidFill>
              </a:rPr>
              <a:t>)</a:t>
            </a:r>
          </a:p>
          <a:p>
            <a:pPr>
              <a:spcBef>
                <a:spcPts val="640"/>
              </a:spcBef>
            </a:pPr>
            <a:r>
              <a:rPr lang="it-IT" sz="2400" dirty="0">
                <a:solidFill>
                  <a:schemeClr val="bg2">
                    <a:lumMod val="50000"/>
                  </a:schemeClr>
                </a:solidFill>
              </a:rPr>
              <a:t>1. Il titolo di specialista può essere riconosciuto solo agli iscritti nella Sezione A dell’Albo con modalità stabilite con regolamento  adottato dal Ministro della giustizia previo parere del Consiglio nazionale.</a:t>
            </a:r>
          </a:p>
          <a:p>
            <a:pPr>
              <a:spcBef>
                <a:spcPts val="640"/>
              </a:spcBef>
            </a:pPr>
            <a:r>
              <a:rPr lang="it-IT" sz="2400" dirty="0">
                <a:solidFill>
                  <a:schemeClr val="bg2">
                    <a:lumMod val="50000"/>
                  </a:schemeClr>
                </a:solidFill>
              </a:rPr>
              <a:t>2. Il titolo di specialista si può conseguire all'esito positivo di percorsi formativi della durata minima di duecento ore o per comprovata esperienza nel settore di specializzazione.</a:t>
            </a:r>
          </a:p>
          <a:p>
            <a:pPr>
              <a:spcBef>
                <a:spcPts val="640"/>
              </a:spcBef>
            </a:pPr>
            <a:r>
              <a:rPr lang="it-IT" sz="2400" dirty="0">
                <a:solidFill>
                  <a:schemeClr val="bg2">
                    <a:lumMod val="50000"/>
                  </a:schemeClr>
                </a:solidFill>
              </a:rPr>
              <a:t>3. I percorsi formativi sono organizzati dalle Scuole di Alta Formazione (SAF) in collaborazione con le università della macro area di competenza di ciascuna Scuola, con le quali il Consiglio nazionale dei dottori commercialisti e degli esperti contabili e i Consigli degli Ordini territoriali possono stipulare convenzioni per corsi di alta formazione per il conseguimento del titolo di specialista. </a:t>
            </a:r>
          </a:p>
        </p:txBody>
      </p:sp>
    </p:spTree>
    <p:extLst>
      <p:ext uri="{BB962C8B-B14F-4D97-AF65-F5344CB8AC3E}">
        <p14:creationId xmlns:p14="http://schemas.microsoft.com/office/powerpoint/2010/main" val="263301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Specializzazioni professionali</a:t>
            </a:r>
          </a:p>
        </p:txBody>
      </p:sp>
      <p:sp>
        <p:nvSpPr>
          <p:cNvPr id="6" name="CasellaDiTesto 5"/>
          <p:cNvSpPr txBox="1"/>
          <p:nvPr/>
        </p:nvSpPr>
        <p:spPr>
          <a:xfrm>
            <a:off x="614211" y="2289448"/>
            <a:ext cx="12052661" cy="4308872"/>
          </a:xfrm>
          <a:prstGeom prst="rect">
            <a:avLst/>
          </a:prstGeom>
          <a:noFill/>
        </p:spPr>
        <p:txBody>
          <a:bodyPr wrap="square" rtlCol="0">
            <a:spAutoFit/>
          </a:bodyPr>
          <a:lstStyle/>
          <a:p>
            <a:r>
              <a:rPr lang="it-IT" sz="2400" b="1" dirty="0">
                <a:solidFill>
                  <a:schemeClr val="bg2">
                    <a:lumMod val="50000"/>
                  </a:schemeClr>
                </a:solidFill>
              </a:rPr>
              <a:t>INSERIMENTO DELL’ART. 1-</a:t>
            </a:r>
            <a:r>
              <a:rPr lang="it-IT" sz="2400" b="1" i="1" dirty="0">
                <a:solidFill>
                  <a:schemeClr val="bg2">
                    <a:lumMod val="50000"/>
                  </a:schemeClr>
                </a:solidFill>
              </a:rPr>
              <a:t>bis</a:t>
            </a:r>
            <a:r>
              <a:rPr lang="it-IT" sz="2400" b="1" dirty="0">
                <a:solidFill>
                  <a:schemeClr val="bg2">
                    <a:lumMod val="50000"/>
                  </a:schemeClr>
                </a:solidFill>
              </a:rPr>
              <a:t> (</a:t>
            </a:r>
            <a:r>
              <a:rPr lang="it-IT" sz="2400" b="1" i="1" dirty="0">
                <a:solidFill>
                  <a:schemeClr val="bg2">
                    <a:lumMod val="50000"/>
                  </a:schemeClr>
                </a:solidFill>
              </a:rPr>
              <a:t>Specializzazioni</a:t>
            </a:r>
            <a:r>
              <a:rPr lang="it-IT" sz="2400" b="1" dirty="0">
                <a:solidFill>
                  <a:schemeClr val="bg2">
                    <a:lumMod val="50000"/>
                  </a:schemeClr>
                </a:solidFill>
              </a:rPr>
              <a:t>)</a:t>
            </a:r>
          </a:p>
          <a:p>
            <a:r>
              <a:rPr lang="it-IT" sz="2400" dirty="0">
                <a:solidFill>
                  <a:schemeClr val="bg2">
                    <a:lumMod val="50000"/>
                  </a:schemeClr>
                </a:solidFill>
              </a:rPr>
              <a:t>4. Il conseguimento del titolo di specialista per comprovata esperienza professionale maturata nel  settore oggetto di specializzazione è riservato agli che abbiano maturato un'anzianità di iscrizione di almeno dieci anni e che dimostrino di avere esercitato in modo assiduo e continuativo attività professionale in uno dei settori di specializzazione negli ultimi otto anni. </a:t>
            </a:r>
          </a:p>
          <a:p>
            <a:pPr>
              <a:spcBef>
                <a:spcPts val="640"/>
              </a:spcBef>
            </a:pPr>
            <a:r>
              <a:rPr lang="it-IT" sz="2400" dirty="0">
                <a:solidFill>
                  <a:schemeClr val="bg2">
                    <a:lumMod val="50000"/>
                  </a:schemeClr>
                </a:solidFill>
              </a:rPr>
              <a:t>5. Il conseguimento del titolo di specialista non   comporta riserva di attività professionale. </a:t>
            </a:r>
          </a:p>
          <a:p>
            <a:pPr>
              <a:spcBef>
                <a:spcPts val="640"/>
              </a:spcBef>
            </a:pPr>
            <a:r>
              <a:rPr lang="it-IT" sz="2400" dirty="0">
                <a:solidFill>
                  <a:schemeClr val="bg2">
                    <a:lumMod val="50000"/>
                  </a:schemeClr>
                </a:solidFill>
              </a:rPr>
              <a:t>6. Il titolo di specialista spetta anche agli iscritti alla Sezione A dell’Albo docenti universitari di ruolo in materie economiche aziendali e coloro che abbiano conseguito titoli specialistici universitari.</a:t>
            </a:r>
          </a:p>
        </p:txBody>
      </p:sp>
    </p:spTree>
    <p:extLst>
      <p:ext uri="{BB962C8B-B14F-4D97-AF65-F5344CB8AC3E}">
        <p14:creationId xmlns:p14="http://schemas.microsoft.com/office/powerpoint/2010/main" val="114648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56670"/>
            <a:ext cx="12052661" cy="748988"/>
          </a:xfrm>
          <a:prstGeom prst="rect">
            <a:avLst/>
          </a:prstGeom>
          <a:noFill/>
        </p:spPr>
        <p:txBody>
          <a:bodyPr wrap="square" rtlCol="0">
            <a:spAutoFit/>
          </a:bodyPr>
          <a:lstStyle/>
          <a:p>
            <a:r>
              <a:rPr lang="it-IT" sz="4267" b="1" dirty="0">
                <a:solidFill>
                  <a:schemeClr val="bg1"/>
                </a:solidFill>
              </a:rPr>
              <a:t>Disciplina delle incompatibilità</a:t>
            </a:r>
          </a:p>
        </p:txBody>
      </p:sp>
      <p:sp>
        <p:nvSpPr>
          <p:cNvPr id="6" name="CasellaDiTesto 5"/>
          <p:cNvSpPr txBox="1"/>
          <p:nvPr/>
        </p:nvSpPr>
        <p:spPr>
          <a:xfrm>
            <a:off x="641964" y="2217440"/>
            <a:ext cx="12052661" cy="4656659"/>
          </a:xfrm>
          <a:prstGeom prst="rect">
            <a:avLst/>
          </a:prstGeom>
          <a:noFill/>
        </p:spPr>
        <p:txBody>
          <a:bodyPr wrap="square" rtlCol="0">
            <a:spAutoFit/>
          </a:bodyPr>
          <a:lstStyle/>
          <a:p>
            <a:pPr>
              <a:spcBef>
                <a:spcPts val="640"/>
              </a:spcBef>
            </a:pPr>
            <a:r>
              <a:rPr lang="it-IT" sz="2560" b="1" dirty="0">
                <a:solidFill>
                  <a:schemeClr val="bg2">
                    <a:lumMod val="50000"/>
                  </a:schemeClr>
                </a:solidFill>
              </a:rPr>
              <a:t>MODIFICHE ALL’ART. 4 DEL D.LGS. 139/2005</a:t>
            </a:r>
          </a:p>
          <a:p>
            <a:pPr marL="365771" indent="-365771">
              <a:spcBef>
                <a:spcPts val="640"/>
              </a:spcBef>
              <a:buFont typeface="Wingdings" panose="05000000000000000000" pitchFamily="2" charset="2"/>
              <a:buChar char="q"/>
            </a:pPr>
            <a:r>
              <a:rPr lang="it-IT" sz="2560" dirty="0">
                <a:solidFill>
                  <a:schemeClr val="bg2">
                    <a:lumMod val="50000"/>
                  </a:schemeClr>
                </a:solidFill>
              </a:rPr>
              <a:t>Riduzione delle fattispecie che danno luogo ad incompatibilità con l’obiettivo di ampliare la sfera delle attività esercitabili, escludendo solo quelle che compromettono l’indipendenza del professionista e quelle che ne possono comportare la fallibilità</a:t>
            </a:r>
          </a:p>
          <a:p>
            <a:pPr marL="365771" indent="-365771">
              <a:spcBef>
                <a:spcPts val="640"/>
              </a:spcBef>
              <a:buFont typeface="Wingdings" panose="05000000000000000000" pitchFamily="2" charset="2"/>
              <a:buChar char="q"/>
            </a:pPr>
            <a:r>
              <a:rPr lang="it-IT" sz="2560" dirty="0">
                <a:solidFill>
                  <a:schemeClr val="bg2">
                    <a:lumMod val="50000"/>
                  </a:schemeClr>
                </a:solidFill>
              </a:rPr>
              <a:t>Individuazione dei limiti precisi di utilizzo delle società di servizi - che possono essere esclusivamente strumentali o ausiliarie all’esercizio della professione - al fine di evitarne l’utilizzo improprio per lo svolgimento dell’attività professionale</a:t>
            </a:r>
          </a:p>
          <a:p>
            <a:pPr marL="365771" indent="-365771">
              <a:spcBef>
                <a:spcPts val="640"/>
              </a:spcBef>
              <a:buFont typeface="Wingdings" panose="05000000000000000000" pitchFamily="2" charset="2"/>
              <a:buChar char="q"/>
            </a:pPr>
            <a:r>
              <a:rPr lang="it-IT" sz="2560" dirty="0">
                <a:solidFill>
                  <a:schemeClr val="bg2">
                    <a:lumMod val="50000"/>
                  </a:schemeClr>
                </a:solidFill>
              </a:rPr>
              <a:t>Condivisione con le Casse di previdenza dell’iter di valutazione delle nuove fattispecie di incompatibilità</a:t>
            </a:r>
          </a:p>
        </p:txBody>
      </p:sp>
    </p:spTree>
    <p:extLst>
      <p:ext uri="{BB962C8B-B14F-4D97-AF65-F5344CB8AC3E}">
        <p14:creationId xmlns:p14="http://schemas.microsoft.com/office/powerpoint/2010/main" val="242726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43279"/>
            <a:ext cx="12052661" cy="748988"/>
          </a:xfrm>
          <a:prstGeom prst="rect">
            <a:avLst/>
          </a:prstGeom>
          <a:noFill/>
        </p:spPr>
        <p:txBody>
          <a:bodyPr wrap="square" rtlCol="0">
            <a:spAutoFit/>
          </a:bodyPr>
          <a:lstStyle/>
          <a:p>
            <a:r>
              <a:rPr lang="it-IT" sz="4267" b="1" dirty="0">
                <a:solidFill>
                  <a:schemeClr val="bg1"/>
                </a:solidFill>
              </a:rPr>
              <a:t>Organizzazione territoriale degli Ordini</a:t>
            </a:r>
          </a:p>
        </p:txBody>
      </p:sp>
      <p:sp>
        <p:nvSpPr>
          <p:cNvPr id="6" name="CasellaDiTesto 5"/>
          <p:cNvSpPr txBox="1"/>
          <p:nvPr/>
        </p:nvSpPr>
        <p:spPr>
          <a:xfrm>
            <a:off x="641964" y="2145432"/>
            <a:ext cx="12052661" cy="4262705"/>
          </a:xfrm>
          <a:prstGeom prst="rect">
            <a:avLst/>
          </a:prstGeom>
          <a:noFill/>
        </p:spPr>
        <p:txBody>
          <a:bodyPr wrap="square" rtlCol="0">
            <a:spAutoFit/>
          </a:bodyPr>
          <a:lstStyle/>
          <a:p>
            <a:pPr>
              <a:spcBef>
                <a:spcPts val="640"/>
              </a:spcBef>
            </a:pPr>
            <a:r>
              <a:rPr lang="it-IT" sz="2560" b="1" dirty="0">
                <a:solidFill>
                  <a:schemeClr val="bg2">
                    <a:lumMod val="50000"/>
                  </a:schemeClr>
                </a:solidFill>
              </a:rPr>
              <a:t>ISTITUZIONALIZZAZIONE DEI COORDINAMENTI TERRITORIALI</a:t>
            </a:r>
          </a:p>
          <a:p>
            <a:pPr marL="365771" indent="-365771">
              <a:spcBef>
                <a:spcPts val="640"/>
              </a:spcBef>
              <a:buFont typeface="Wingdings" panose="05000000000000000000" pitchFamily="2" charset="2"/>
              <a:buChar char="q"/>
            </a:pPr>
            <a:r>
              <a:rPr lang="it-IT" sz="2560" dirty="0">
                <a:solidFill>
                  <a:schemeClr val="bg2">
                    <a:lumMod val="50000"/>
                  </a:schemeClr>
                </a:solidFill>
              </a:rPr>
              <a:t>Individuazione di «coordinamenti territoriali» (sulla falsariga delle macro-aree individuate ai fini della costituzione delle SAF) per raccogliere le istanze dei territori raggruppati per aree omogenee e orientare l’azione del Consiglio Nazionale al loro soddisfacimento</a:t>
            </a:r>
          </a:p>
          <a:p>
            <a:pPr marL="365771" indent="-365771">
              <a:spcBef>
                <a:spcPts val="640"/>
              </a:spcBef>
              <a:buFont typeface="Wingdings" panose="05000000000000000000" pitchFamily="2" charset="2"/>
              <a:buChar char="q"/>
            </a:pPr>
            <a:r>
              <a:rPr lang="it-IT" sz="2560" dirty="0">
                <a:solidFill>
                  <a:schemeClr val="bg2">
                    <a:lumMod val="50000"/>
                  </a:schemeClr>
                </a:solidFill>
              </a:rPr>
              <a:t>Il Consiglio Nazionale promuove e realizza, attraverso i coordinamenti territoriali, azioni a sostegno dei professionisti e degli Ordini</a:t>
            </a:r>
          </a:p>
          <a:p>
            <a:pPr marL="365771" indent="-365771">
              <a:spcBef>
                <a:spcPts val="640"/>
              </a:spcBef>
              <a:buFont typeface="Wingdings" panose="05000000000000000000" pitchFamily="2" charset="2"/>
              <a:buChar char="q"/>
            </a:pPr>
            <a:r>
              <a:rPr lang="it-IT" sz="2560" dirty="0">
                <a:solidFill>
                  <a:schemeClr val="bg2">
                    <a:lumMod val="50000"/>
                  </a:schemeClr>
                </a:solidFill>
              </a:rPr>
              <a:t>I coordinamenti territoriali promuovono azioni di sostegno nei confronti della categoria, razionalizzando i costi, efficientando la distribuzione delle risorse e ottimizzando il raggiungimento degli obiettivi  </a:t>
            </a:r>
          </a:p>
        </p:txBody>
      </p:sp>
    </p:spTree>
    <p:extLst>
      <p:ext uri="{BB962C8B-B14F-4D97-AF65-F5344CB8AC3E}">
        <p14:creationId xmlns:p14="http://schemas.microsoft.com/office/powerpoint/2010/main" val="416818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60249" y="751146"/>
            <a:ext cx="12052661" cy="1754326"/>
          </a:xfrm>
          <a:prstGeom prst="rect">
            <a:avLst/>
          </a:prstGeom>
          <a:noFill/>
        </p:spPr>
        <p:txBody>
          <a:bodyPr wrap="square" rtlCol="0">
            <a:spAutoFit/>
          </a:bodyPr>
          <a:lstStyle/>
          <a:p>
            <a:r>
              <a:rPr lang="it-IT" sz="3600" b="1" dirty="0">
                <a:solidFill>
                  <a:schemeClr val="bg1"/>
                </a:solidFill>
              </a:rPr>
              <a:t>Conto economico 2015 aggregato 121 Ordini territoriali e suddivisione nord-centro-sud, isole				</a:t>
            </a:r>
          </a:p>
        </p:txBody>
      </p:sp>
      <p:graphicFrame>
        <p:nvGraphicFramePr>
          <p:cNvPr id="2" name="Tabella 1"/>
          <p:cNvGraphicFramePr>
            <a:graphicFrameLocks noGrp="1"/>
          </p:cNvGraphicFramePr>
          <p:nvPr>
            <p:extLst>
              <p:ext uri="{D42A27DB-BD31-4B8C-83A1-F6EECF244321}">
                <p14:modId xmlns:p14="http://schemas.microsoft.com/office/powerpoint/2010/main" val="1610597211"/>
              </p:ext>
            </p:extLst>
          </p:nvPr>
        </p:nvGraphicFramePr>
        <p:xfrm>
          <a:off x="52936" y="1941934"/>
          <a:ext cx="12457387" cy="5339040"/>
        </p:xfrm>
        <a:graphic>
          <a:graphicData uri="http://schemas.openxmlformats.org/drawingml/2006/table">
            <a:tbl>
              <a:tblPr>
                <a:tableStyleId>{5C22544A-7EE6-4342-B048-85BDC9FD1C3A}</a:tableStyleId>
              </a:tblPr>
              <a:tblGrid>
                <a:gridCol w="5248480">
                  <a:extLst>
                    <a:ext uri="{9D8B030D-6E8A-4147-A177-3AD203B41FA5}">
                      <a16:colId xmlns:a16="http://schemas.microsoft.com/office/drawing/2014/main" val="378103876"/>
                    </a:ext>
                  </a:extLst>
                </a:gridCol>
                <a:gridCol w="1786717">
                  <a:extLst>
                    <a:ext uri="{9D8B030D-6E8A-4147-A177-3AD203B41FA5}">
                      <a16:colId xmlns:a16="http://schemas.microsoft.com/office/drawing/2014/main" val="1783244688"/>
                    </a:ext>
                  </a:extLst>
                </a:gridCol>
                <a:gridCol w="1786717">
                  <a:extLst>
                    <a:ext uri="{9D8B030D-6E8A-4147-A177-3AD203B41FA5}">
                      <a16:colId xmlns:a16="http://schemas.microsoft.com/office/drawing/2014/main" val="3682850304"/>
                    </a:ext>
                  </a:extLst>
                </a:gridCol>
                <a:gridCol w="1811533">
                  <a:extLst>
                    <a:ext uri="{9D8B030D-6E8A-4147-A177-3AD203B41FA5}">
                      <a16:colId xmlns:a16="http://schemas.microsoft.com/office/drawing/2014/main" val="2052998787"/>
                    </a:ext>
                  </a:extLst>
                </a:gridCol>
                <a:gridCol w="1823940">
                  <a:extLst>
                    <a:ext uri="{9D8B030D-6E8A-4147-A177-3AD203B41FA5}">
                      <a16:colId xmlns:a16="http://schemas.microsoft.com/office/drawing/2014/main" val="2315764557"/>
                    </a:ext>
                  </a:extLst>
                </a:gridCol>
              </a:tblGrid>
              <a:tr h="128967">
                <a:tc>
                  <a:txBody>
                    <a:bodyPr/>
                    <a:lstStyle/>
                    <a:p>
                      <a:pPr algn="ctr" fontAlgn="ctr"/>
                      <a:r>
                        <a:rPr lang="it-IT" sz="1000" u="none" strike="noStrike">
                          <a:solidFill>
                            <a:schemeClr val="bg2">
                              <a:lumMod val="50000"/>
                            </a:schemeClr>
                          </a:solidFill>
                          <a:effectLst/>
                          <a:latin typeface="+mn-lt"/>
                        </a:rPr>
                        <a:t>CONTO ECONOMICO 2015</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ctr"/>
                      <a:r>
                        <a:rPr lang="it-IT" sz="1000" u="none" strike="noStrike">
                          <a:solidFill>
                            <a:schemeClr val="bg2">
                              <a:lumMod val="50000"/>
                            </a:schemeClr>
                          </a:solidFill>
                          <a:effectLst/>
                          <a:latin typeface="+mn-lt"/>
                        </a:rPr>
                        <a:t>RIEPILOGO</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ctr"/>
                      <a:r>
                        <a:rPr lang="it-IT" sz="1000" u="none" strike="noStrike">
                          <a:solidFill>
                            <a:schemeClr val="bg2">
                              <a:lumMod val="50000"/>
                            </a:schemeClr>
                          </a:solidFill>
                          <a:effectLst/>
                          <a:latin typeface="+mn-lt"/>
                        </a:rPr>
                        <a:t>NORD</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ctr"/>
                      <a:r>
                        <a:rPr lang="it-IT" sz="1000" u="none" strike="noStrike">
                          <a:solidFill>
                            <a:schemeClr val="bg2">
                              <a:lumMod val="50000"/>
                            </a:schemeClr>
                          </a:solidFill>
                          <a:effectLst/>
                          <a:latin typeface="+mn-lt"/>
                        </a:rPr>
                        <a:t>CENTRO</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ctr"/>
                      <a:r>
                        <a:rPr lang="it-IT" sz="1000" u="none" strike="noStrike">
                          <a:solidFill>
                            <a:schemeClr val="bg2">
                              <a:lumMod val="50000"/>
                            </a:schemeClr>
                          </a:solidFill>
                          <a:effectLst/>
                          <a:latin typeface="+mn-lt"/>
                        </a:rPr>
                        <a:t>SUD E ISOLE</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extLst>
                  <a:ext uri="{0D108BD9-81ED-4DB2-BD59-A6C34878D82A}">
                    <a16:rowId xmlns:a16="http://schemas.microsoft.com/office/drawing/2014/main" val="3706512300"/>
                  </a:ext>
                </a:extLst>
              </a:tr>
              <a:tr h="151726">
                <a:tc>
                  <a:txBody>
                    <a:bodyPr/>
                    <a:lstStyle/>
                    <a:p>
                      <a:pPr algn="l" fontAlgn="ctr"/>
                      <a:r>
                        <a:rPr lang="it-IT" sz="1000" u="none" strike="noStrike">
                          <a:solidFill>
                            <a:schemeClr val="bg2">
                              <a:lumMod val="50000"/>
                            </a:schemeClr>
                          </a:solidFill>
                          <a:effectLst/>
                          <a:latin typeface="+mn-lt"/>
                        </a:rPr>
                        <a:t>A) VALORE DELLA PRODUZIONE</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4250151016"/>
                  </a:ext>
                </a:extLst>
              </a:tr>
              <a:tr h="151726">
                <a:tc>
                  <a:txBody>
                    <a:bodyPr/>
                    <a:lstStyle/>
                    <a:p>
                      <a:pPr algn="l" fontAlgn="ctr"/>
                      <a:r>
                        <a:rPr lang="it-IT" sz="1000" u="none" strike="noStrike">
                          <a:solidFill>
                            <a:schemeClr val="bg2">
                              <a:lumMod val="50000"/>
                            </a:schemeClr>
                          </a:solidFill>
                          <a:effectLst/>
                          <a:latin typeface="+mn-lt"/>
                        </a:rPr>
                        <a:t>1) Proventi e corrispettivi per la produzione delle prestazioni e/o servizi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30.148.889,58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12.151.808,04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9.535.911,88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8.461.169,66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85831434"/>
                  </a:ext>
                </a:extLst>
              </a:tr>
              <a:tr h="295867">
                <a:tc>
                  <a:txBody>
                    <a:bodyPr/>
                    <a:lstStyle/>
                    <a:p>
                      <a:pPr algn="l" fontAlgn="ctr"/>
                      <a:r>
                        <a:rPr lang="it-IT" sz="1000" u="none" strike="noStrike">
                          <a:solidFill>
                            <a:schemeClr val="bg2">
                              <a:lumMod val="50000"/>
                            </a:schemeClr>
                          </a:solidFill>
                          <a:effectLst/>
                          <a:latin typeface="+mn-lt"/>
                        </a:rPr>
                        <a:t>5) Altri ricavi e proventi, con separata indicazione dei contributi di competenza dell'esercizio</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1.361.790,79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508.584,14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394.156,36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459.050,29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851967271"/>
                  </a:ext>
                </a:extLst>
              </a:tr>
              <a:tr h="159313">
                <a:tc>
                  <a:txBody>
                    <a:bodyPr/>
                    <a:lstStyle/>
                    <a:p>
                      <a:pPr algn="l" fontAlgn="b"/>
                      <a:r>
                        <a:rPr lang="it-IT" sz="1000" u="none" strike="noStrike">
                          <a:solidFill>
                            <a:schemeClr val="bg2">
                              <a:lumMod val="50000"/>
                            </a:schemeClr>
                          </a:solidFill>
                          <a:effectLst/>
                          <a:latin typeface="+mn-lt"/>
                        </a:rPr>
                        <a:t>Totale valore della produzione (A)</a:t>
                      </a:r>
                      <a:endParaRPr lang="it-IT" sz="1000" b="1"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31.510.680,37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12.660.392,18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9.930.068,24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8.920.219,95</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256950226"/>
                  </a:ext>
                </a:extLst>
              </a:tr>
              <a:tr h="159313">
                <a:tc>
                  <a:txBody>
                    <a:bodyPr/>
                    <a:lstStyle/>
                    <a:p>
                      <a:pPr algn="l" fontAlgn="ctr"/>
                      <a:r>
                        <a:rPr lang="it-IT" sz="1000" u="none" strike="noStrike">
                          <a:solidFill>
                            <a:schemeClr val="bg2">
                              <a:lumMod val="50000"/>
                            </a:schemeClr>
                          </a:solidFill>
                          <a:effectLst/>
                          <a:latin typeface="+mn-lt"/>
                        </a:rPr>
                        <a:t> </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015411533"/>
                  </a:ext>
                </a:extLst>
              </a:tr>
              <a:tr h="151726">
                <a:tc>
                  <a:txBody>
                    <a:bodyPr/>
                    <a:lstStyle/>
                    <a:p>
                      <a:pPr algn="l" fontAlgn="ctr"/>
                      <a:r>
                        <a:rPr lang="it-IT" sz="1000" u="none" strike="noStrike">
                          <a:solidFill>
                            <a:schemeClr val="bg2">
                              <a:lumMod val="50000"/>
                            </a:schemeClr>
                          </a:solidFill>
                          <a:effectLst/>
                          <a:latin typeface="+mn-lt"/>
                        </a:rPr>
                        <a:t>B) COSTI DELLA PRODUZIONE</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239482580"/>
                  </a:ext>
                </a:extLst>
              </a:tr>
              <a:tr h="151726">
                <a:tc>
                  <a:txBody>
                    <a:bodyPr/>
                    <a:lstStyle/>
                    <a:p>
                      <a:pPr algn="l" fontAlgn="ctr"/>
                      <a:r>
                        <a:rPr lang="it-IT" sz="1000" u="none" strike="noStrike">
                          <a:solidFill>
                            <a:schemeClr val="bg2">
                              <a:lumMod val="50000"/>
                            </a:schemeClr>
                          </a:solidFill>
                          <a:effectLst/>
                          <a:latin typeface="+mn-lt"/>
                        </a:rPr>
                        <a:t>6) per materie prime, sussidiarie, consumo e merci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593.109,46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187.460,16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315.109,60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90.539,70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580057398"/>
                  </a:ext>
                </a:extLst>
              </a:tr>
              <a:tr h="151726">
                <a:tc>
                  <a:txBody>
                    <a:bodyPr/>
                    <a:lstStyle/>
                    <a:p>
                      <a:pPr algn="l" fontAlgn="ctr"/>
                      <a:r>
                        <a:rPr lang="it-IT" sz="1000" u="none" strike="noStrike">
                          <a:solidFill>
                            <a:schemeClr val="bg2">
                              <a:lumMod val="50000"/>
                            </a:schemeClr>
                          </a:solidFill>
                          <a:effectLst/>
                          <a:latin typeface="+mn-lt"/>
                        </a:rPr>
                        <a:t>7) per servizi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10.040.564,95</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4.500.806,44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3.252.668,15</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2.287.090,36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993745167"/>
                  </a:ext>
                </a:extLst>
              </a:tr>
              <a:tr h="151726">
                <a:tc>
                  <a:txBody>
                    <a:bodyPr/>
                    <a:lstStyle/>
                    <a:p>
                      <a:pPr algn="l" fontAlgn="ctr"/>
                      <a:r>
                        <a:rPr lang="it-IT" sz="1000" u="none" strike="noStrike">
                          <a:solidFill>
                            <a:schemeClr val="bg2">
                              <a:lumMod val="50000"/>
                            </a:schemeClr>
                          </a:solidFill>
                          <a:effectLst/>
                          <a:latin typeface="+mn-lt"/>
                        </a:rPr>
                        <a:t>8) per godimento beni di terzi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3.113.431,22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1.309.290,87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908.079,04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896.061,31</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483100168"/>
                  </a:ext>
                </a:extLst>
              </a:tr>
              <a:tr h="151726">
                <a:tc>
                  <a:txBody>
                    <a:bodyPr/>
                    <a:lstStyle/>
                    <a:p>
                      <a:pPr algn="l" fontAlgn="ctr"/>
                      <a:r>
                        <a:rPr lang="it-IT" sz="1000" u="none" strike="noStrike">
                          <a:solidFill>
                            <a:schemeClr val="bg2">
                              <a:lumMod val="50000"/>
                            </a:schemeClr>
                          </a:solidFill>
                          <a:effectLst/>
                          <a:latin typeface="+mn-lt"/>
                        </a:rPr>
                        <a:t>9) per il personale</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9.358.006,04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3.260.755,93</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3.125.219,45</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2.972.030,66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810664006"/>
                  </a:ext>
                </a:extLst>
              </a:tr>
              <a:tr h="151726">
                <a:tc>
                  <a:txBody>
                    <a:bodyPr/>
                    <a:lstStyle/>
                    <a:p>
                      <a:pPr algn="l" fontAlgn="ctr"/>
                      <a:r>
                        <a:rPr lang="it-IT" sz="1000" u="none" strike="noStrike">
                          <a:solidFill>
                            <a:schemeClr val="bg2">
                              <a:lumMod val="50000"/>
                            </a:schemeClr>
                          </a:solidFill>
                          <a:effectLst/>
                          <a:latin typeface="+mn-lt"/>
                        </a:rPr>
                        <a:t>10) Ammortamenti e svalutazioni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720.404,62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185.131,19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293.238,97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242.034,46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1467631234"/>
                  </a:ext>
                </a:extLst>
              </a:tr>
              <a:tr h="151726">
                <a:tc>
                  <a:txBody>
                    <a:bodyPr/>
                    <a:lstStyle/>
                    <a:p>
                      <a:pPr algn="l" fontAlgn="ctr"/>
                      <a:r>
                        <a:rPr lang="it-IT" sz="1000" u="none" strike="noStrike">
                          <a:solidFill>
                            <a:schemeClr val="bg2">
                              <a:lumMod val="50000"/>
                            </a:schemeClr>
                          </a:solidFill>
                          <a:effectLst/>
                          <a:latin typeface="+mn-lt"/>
                        </a:rPr>
                        <a:t>11) Variazioni delle rimanenze di materie prime, sussidisrie, di consumo e merci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-3.248,00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217,00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-3.465,00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1433436608"/>
                  </a:ext>
                </a:extLst>
              </a:tr>
              <a:tr h="151726">
                <a:tc>
                  <a:txBody>
                    <a:bodyPr/>
                    <a:lstStyle/>
                    <a:p>
                      <a:pPr algn="l" fontAlgn="ctr"/>
                      <a:r>
                        <a:rPr lang="it-IT" sz="1000" u="none" strike="noStrike">
                          <a:solidFill>
                            <a:schemeClr val="bg2">
                              <a:lumMod val="50000"/>
                            </a:schemeClr>
                          </a:solidFill>
                          <a:effectLst/>
                          <a:latin typeface="+mn-lt"/>
                        </a:rPr>
                        <a:t>12) Accantonamenti per rischi </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122.354,16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33.779,14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288,00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88.287,02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303822464"/>
                  </a:ext>
                </a:extLst>
              </a:tr>
              <a:tr h="151726">
                <a:tc>
                  <a:txBody>
                    <a:bodyPr/>
                    <a:lstStyle/>
                    <a:p>
                      <a:pPr algn="l" fontAlgn="ctr"/>
                      <a:r>
                        <a:rPr lang="it-IT" sz="1000" u="none" strike="noStrike">
                          <a:solidFill>
                            <a:schemeClr val="bg2">
                              <a:lumMod val="50000"/>
                            </a:schemeClr>
                          </a:solidFill>
                          <a:effectLst/>
                          <a:latin typeface="+mn-lt"/>
                        </a:rPr>
                        <a:t>13) Accantonamenti ai fondi per oneri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30.300,00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1.000,00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29.300,00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992242698"/>
                  </a:ext>
                </a:extLst>
              </a:tr>
              <a:tr h="151726">
                <a:tc>
                  <a:txBody>
                    <a:bodyPr/>
                    <a:lstStyle/>
                    <a:p>
                      <a:pPr algn="l" fontAlgn="ctr"/>
                      <a:r>
                        <a:rPr lang="it-IT" sz="1000" u="none" strike="noStrike">
                          <a:solidFill>
                            <a:schemeClr val="bg2">
                              <a:lumMod val="50000"/>
                            </a:schemeClr>
                          </a:solidFill>
                          <a:effectLst/>
                          <a:latin typeface="+mn-lt"/>
                        </a:rPr>
                        <a:t>14) Oneri diversi di gestione</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5.937.286,63</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2.890.041,12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1.195.938,33</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1.851.307,18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141833525"/>
                  </a:ext>
                </a:extLst>
              </a:tr>
              <a:tr h="159313">
                <a:tc>
                  <a:txBody>
                    <a:bodyPr/>
                    <a:lstStyle/>
                    <a:p>
                      <a:pPr algn="r" fontAlgn="ctr"/>
                      <a:r>
                        <a:rPr lang="it-IT" sz="1000" u="none" strike="noStrike">
                          <a:solidFill>
                            <a:schemeClr val="bg2">
                              <a:lumMod val="50000"/>
                            </a:schemeClr>
                          </a:solidFill>
                          <a:effectLst/>
                          <a:latin typeface="+mn-lt"/>
                        </a:rPr>
                        <a:t>Totale Costi (B)</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29.875.750,56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12.378.705,84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9.029.843,46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8.467.201,26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802379131"/>
                  </a:ext>
                </a:extLst>
              </a:tr>
              <a:tr h="166899">
                <a:tc>
                  <a:txBody>
                    <a:bodyPr/>
                    <a:lstStyle/>
                    <a:p>
                      <a:pPr algn="l" fontAlgn="b"/>
                      <a:r>
                        <a:rPr lang="it-IT" sz="1000" u="none" strike="noStrike">
                          <a:solidFill>
                            <a:schemeClr val="bg2">
                              <a:lumMod val="50000"/>
                            </a:schemeClr>
                          </a:solidFill>
                          <a:effectLst/>
                          <a:latin typeface="+mn-lt"/>
                        </a:rPr>
                        <a:t>DIFFERENZA TRA VALORE E COSTI DELLA PRODUZIONE (A - B)</a:t>
                      </a:r>
                      <a:endParaRPr lang="it-IT" sz="1000" b="1"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1.634.929,81</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281.686,34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900.224,78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453.018,69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669115888"/>
                  </a:ext>
                </a:extLst>
              </a:tr>
              <a:tr h="257935">
                <a:tc>
                  <a:txBody>
                    <a:bodyPr/>
                    <a:lstStyle/>
                    <a:p>
                      <a:pPr algn="l" fontAlgn="ctr"/>
                      <a:r>
                        <a:rPr lang="it-IT" sz="1000" u="none" strike="noStrike">
                          <a:solidFill>
                            <a:schemeClr val="bg2">
                              <a:lumMod val="50000"/>
                            </a:schemeClr>
                          </a:solidFill>
                          <a:effectLst/>
                          <a:latin typeface="+mn-lt"/>
                        </a:rPr>
                        <a:t>C) PROVENTI E ONERI FINANZIARI</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-200.999,36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6.653,98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-197.721,57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-9.931,77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33236091"/>
                  </a:ext>
                </a:extLst>
              </a:tr>
              <a:tr h="159313">
                <a:tc>
                  <a:txBody>
                    <a:bodyPr/>
                    <a:lstStyle/>
                    <a:p>
                      <a:pPr algn="r" fontAlgn="b"/>
                      <a:r>
                        <a:rPr lang="it-IT" sz="1000" u="none" strike="noStrike">
                          <a:solidFill>
                            <a:schemeClr val="bg2">
                              <a:lumMod val="50000"/>
                            </a:schemeClr>
                          </a:solidFill>
                          <a:effectLst/>
                          <a:latin typeface="+mn-lt"/>
                        </a:rPr>
                        <a:t>Totale proventi ed oneri finanziari (15+16-17)</a:t>
                      </a:r>
                      <a:endParaRPr lang="it-IT" sz="1000" b="1"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-200.999,36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6.653,98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-197.721,57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-9.931,77</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1369636427"/>
                  </a:ext>
                </a:extLst>
              </a:tr>
              <a:tr h="151726">
                <a:tc>
                  <a:txBody>
                    <a:bodyPr/>
                    <a:lstStyle/>
                    <a:p>
                      <a:pPr algn="l" fontAlgn="ctr"/>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4234363115"/>
                  </a:ext>
                </a:extLst>
              </a:tr>
              <a:tr h="151726">
                <a:tc>
                  <a:txBody>
                    <a:bodyPr/>
                    <a:lstStyle/>
                    <a:p>
                      <a:pPr algn="l" fontAlgn="ctr"/>
                      <a:r>
                        <a:rPr lang="it-IT" sz="1000" u="none" strike="noStrike">
                          <a:solidFill>
                            <a:schemeClr val="bg2">
                              <a:lumMod val="50000"/>
                            </a:schemeClr>
                          </a:solidFill>
                          <a:effectLst/>
                          <a:latin typeface="+mn-lt"/>
                        </a:rPr>
                        <a:t>D) RETTIFICHE DI VALORE DI ATTIVITA' FINANZIARIE </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604,49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604,49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687057898"/>
                  </a:ext>
                </a:extLst>
              </a:tr>
              <a:tr h="159313">
                <a:tc>
                  <a:txBody>
                    <a:bodyPr/>
                    <a:lstStyle/>
                    <a:p>
                      <a:pPr algn="r" fontAlgn="ctr"/>
                      <a:r>
                        <a:rPr lang="it-IT" sz="1000" u="none" strike="noStrike">
                          <a:solidFill>
                            <a:schemeClr val="bg2">
                              <a:lumMod val="50000"/>
                            </a:schemeClr>
                          </a:solidFill>
                          <a:effectLst/>
                          <a:latin typeface="+mn-lt"/>
                        </a:rPr>
                        <a:t>Totale rettifiche di valore (18-19)</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604,49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604,49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0,00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1695444150"/>
                  </a:ext>
                </a:extLst>
              </a:tr>
              <a:tr h="151726">
                <a:tc>
                  <a:txBody>
                    <a:bodyPr/>
                    <a:lstStyle/>
                    <a:p>
                      <a:pPr algn="l" fontAlgn="ctr"/>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785271934"/>
                  </a:ext>
                </a:extLst>
              </a:tr>
              <a:tr h="151726">
                <a:tc>
                  <a:txBody>
                    <a:bodyPr/>
                    <a:lstStyle/>
                    <a:p>
                      <a:pPr algn="l" fontAlgn="ctr"/>
                      <a:r>
                        <a:rPr lang="it-IT" sz="1000" u="none" strike="noStrike">
                          <a:solidFill>
                            <a:schemeClr val="bg2">
                              <a:lumMod val="50000"/>
                            </a:schemeClr>
                          </a:solidFill>
                          <a:effectLst/>
                          <a:latin typeface="+mn-lt"/>
                        </a:rPr>
                        <a:t>E) PROVENTI E ONERI STRAORDINARI </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-182.720,42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-108.302,74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-64.860,44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-9.557,24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377959894"/>
                  </a:ext>
                </a:extLst>
              </a:tr>
              <a:tr h="159313">
                <a:tc>
                  <a:txBody>
                    <a:bodyPr/>
                    <a:lstStyle/>
                    <a:p>
                      <a:pPr algn="r" fontAlgn="b"/>
                      <a:r>
                        <a:rPr lang="it-IT" sz="1000" u="none" strike="noStrike">
                          <a:solidFill>
                            <a:schemeClr val="bg2">
                              <a:lumMod val="50000"/>
                            </a:schemeClr>
                          </a:solidFill>
                          <a:effectLst/>
                          <a:latin typeface="+mn-lt"/>
                        </a:rPr>
                        <a:t>Totale delle partite straordinarie (20-21+22-23)</a:t>
                      </a:r>
                      <a:endParaRPr lang="it-IT" sz="1000" b="1"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-182.720,42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-108.302,74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-64.860,44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-9.557,24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446170908"/>
                  </a:ext>
                </a:extLst>
              </a:tr>
              <a:tr h="151726">
                <a:tc>
                  <a:txBody>
                    <a:bodyPr/>
                    <a:lstStyle/>
                    <a:p>
                      <a:pPr algn="l" fontAlgn="ct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812882530"/>
                  </a:ext>
                </a:extLst>
              </a:tr>
              <a:tr h="151726">
                <a:tc>
                  <a:txBody>
                    <a:bodyPr/>
                    <a:lstStyle/>
                    <a:p>
                      <a:pPr algn="l" fontAlgn="ctr"/>
                      <a:r>
                        <a:rPr lang="it-IT" sz="1000" u="none" strike="noStrike">
                          <a:solidFill>
                            <a:schemeClr val="bg2">
                              <a:lumMod val="50000"/>
                            </a:schemeClr>
                          </a:solidFill>
                          <a:effectLst/>
                          <a:latin typeface="+mn-lt"/>
                        </a:rPr>
                        <a:t>Risultato prima delle imposte (A-B±C±D±E)</a:t>
                      </a: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1.251.814,52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180.037,58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638.247,26</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433.529,68</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1172188595"/>
                  </a:ext>
                </a:extLst>
              </a:tr>
              <a:tr h="151726">
                <a:tc>
                  <a:txBody>
                    <a:bodyPr/>
                    <a:lstStyle/>
                    <a:p>
                      <a:pPr algn="l" fontAlgn="ctr"/>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764402790"/>
                  </a:ext>
                </a:extLst>
              </a:tr>
              <a:tr h="151726">
                <a:tc>
                  <a:txBody>
                    <a:bodyPr/>
                    <a:lstStyle/>
                    <a:p>
                      <a:pPr algn="l" fontAlgn="ctr"/>
                      <a:r>
                        <a:rPr lang="it-IT" sz="1000" u="none" strike="noStrike">
                          <a:solidFill>
                            <a:schemeClr val="bg2">
                              <a:lumMod val="50000"/>
                            </a:schemeClr>
                          </a:solidFill>
                          <a:effectLst/>
                          <a:latin typeface="+mn-lt"/>
                        </a:rPr>
                        <a:t>24) Imposte dell'esercizio</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275.253,32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34.393,59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69.645,22</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171.214,51</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3336204638"/>
                  </a:ext>
                </a:extLst>
              </a:tr>
              <a:tr h="151726">
                <a:tc>
                  <a:txBody>
                    <a:bodyPr/>
                    <a:lstStyle/>
                    <a:p>
                      <a:pPr algn="l" fontAlgn="ctr"/>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 </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623509789"/>
                  </a:ext>
                </a:extLst>
              </a:tr>
              <a:tr h="159313">
                <a:tc>
                  <a:txBody>
                    <a:bodyPr/>
                    <a:lstStyle/>
                    <a:p>
                      <a:pPr algn="l" fontAlgn="ctr"/>
                      <a:r>
                        <a:rPr lang="it-IT" sz="1000" u="none" strike="noStrike">
                          <a:solidFill>
                            <a:schemeClr val="bg2">
                              <a:lumMod val="50000"/>
                            </a:schemeClr>
                          </a:solidFill>
                          <a:effectLst/>
                          <a:latin typeface="+mn-lt"/>
                        </a:rPr>
                        <a:t>Avanzo/Disavanzo/Pareggio Economico</a:t>
                      </a:r>
                      <a:endParaRPr lang="it-IT" sz="1000" b="1" i="0" u="none" strike="noStrike">
                        <a:solidFill>
                          <a:schemeClr val="bg2">
                            <a:lumMod val="50000"/>
                          </a:schemeClr>
                        </a:solidFill>
                        <a:effectLst/>
                        <a:latin typeface="+mn-lt"/>
                      </a:endParaRPr>
                    </a:p>
                  </a:txBody>
                  <a:tcPr marL="6834" marR="6834" marT="6834" marB="0" anchor="ctr">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976.561,20</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145.643,99</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a:solidFill>
                            <a:schemeClr val="bg2">
                              <a:lumMod val="50000"/>
                            </a:schemeClr>
                          </a:solidFill>
                          <a:effectLst/>
                          <a:latin typeface="+mn-lt"/>
                        </a:rPr>
                        <a:t>568.602,04</a:t>
                      </a:r>
                      <a:endParaRPr lang="it-IT" sz="1000" b="0" i="0" u="none" strike="noStrike">
                        <a:solidFill>
                          <a:schemeClr val="bg2">
                            <a:lumMod val="50000"/>
                          </a:schemeClr>
                        </a:solidFill>
                        <a:effectLst/>
                        <a:latin typeface="+mn-lt"/>
                      </a:endParaRPr>
                    </a:p>
                  </a:txBody>
                  <a:tcPr marL="6834" marR="6834" marT="6834" marB="0" anchor="b">
                    <a:solidFill>
                      <a:schemeClr val="bg1">
                        <a:lumMod val="85000"/>
                      </a:schemeClr>
                    </a:solidFill>
                  </a:tcPr>
                </a:tc>
                <a:tc>
                  <a:txBody>
                    <a:bodyPr/>
                    <a:lstStyle/>
                    <a:p>
                      <a:pPr algn="r" fontAlgn="b"/>
                      <a:r>
                        <a:rPr lang="it-IT" sz="1000" u="none" strike="noStrike" dirty="0">
                          <a:solidFill>
                            <a:schemeClr val="bg2">
                              <a:lumMod val="50000"/>
                            </a:schemeClr>
                          </a:solidFill>
                          <a:effectLst/>
                          <a:latin typeface="+mn-lt"/>
                        </a:rPr>
                        <a:t>262.315,17</a:t>
                      </a:r>
                      <a:endParaRPr lang="it-IT" sz="1000" b="0" i="0" u="none" strike="noStrike" dirty="0">
                        <a:solidFill>
                          <a:schemeClr val="bg2">
                            <a:lumMod val="50000"/>
                          </a:schemeClr>
                        </a:solidFill>
                        <a:effectLst/>
                        <a:latin typeface="+mn-lt"/>
                      </a:endParaRPr>
                    </a:p>
                  </a:txBody>
                  <a:tcPr marL="6834" marR="6834" marT="6834" marB="0" anchor="b">
                    <a:solidFill>
                      <a:schemeClr val="bg1">
                        <a:lumMod val="85000"/>
                      </a:schemeClr>
                    </a:solidFill>
                  </a:tcPr>
                </a:tc>
                <a:extLst>
                  <a:ext uri="{0D108BD9-81ED-4DB2-BD59-A6C34878D82A}">
                    <a16:rowId xmlns:a16="http://schemas.microsoft.com/office/drawing/2014/main" val="2126175692"/>
                  </a:ext>
                </a:extLst>
              </a:tr>
            </a:tbl>
          </a:graphicData>
        </a:graphic>
      </p:graphicFrame>
    </p:spTree>
    <p:extLst>
      <p:ext uri="{BB962C8B-B14F-4D97-AF65-F5344CB8AC3E}">
        <p14:creationId xmlns:p14="http://schemas.microsoft.com/office/powerpoint/2010/main" val="543848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08321" y="1127942"/>
            <a:ext cx="12052661" cy="749436"/>
          </a:xfrm>
          <a:prstGeom prst="rect">
            <a:avLst/>
          </a:prstGeom>
          <a:noFill/>
        </p:spPr>
        <p:txBody>
          <a:bodyPr wrap="square" rtlCol="0">
            <a:spAutoFit/>
          </a:bodyPr>
          <a:lstStyle/>
          <a:p>
            <a:r>
              <a:rPr lang="it-IT" sz="4270" b="1" dirty="0">
                <a:solidFill>
                  <a:schemeClr val="bg1"/>
                </a:solidFill>
              </a:rPr>
              <a:t>Analisi dei bilanci degli Ordini territoriali	</a:t>
            </a:r>
          </a:p>
        </p:txBody>
      </p:sp>
      <p:graphicFrame>
        <p:nvGraphicFramePr>
          <p:cNvPr id="3" name="Tabella 2"/>
          <p:cNvGraphicFramePr>
            <a:graphicFrameLocks noGrp="1"/>
          </p:cNvGraphicFramePr>
          <p:nvPr>
            <p:extLst>
              <p:ext uri="{D42A27DB-BD31-4B8C-83A1-F6EECF244321}">
                <p14:modId xmlns:p14="http://schemas.microsoft.com/office/powerpoint/2010/main" val="2089265612"/>
              </p:ext>
            </p:extLst>
          </p:nvPr>
        </p:nvGraphicFramePr>
        <p:xfrm>
          <a:off x="773559" y="1907504"/>
          <a:ext cx="11799391" cy="4938504"/>
        </p:xfrm>
        <a:graphic>
          <a:graphicData uri="http://schemas.openxmlformats.org/drawingml/2006/table">
            <a:tbl>
              <a:tblPr>
                <a:tableStyleId>{5C22544A-7EE6-4342-B048-85BDC9FD1C3A}</a:tableStyleId>
              </a:tblPr>
              <a:tblGrid>
                <a:gridCol w="4971257">
                  <a:extLst>
                    <a:ext uri="{9D8B030D-6E8A-4147-A177-3AD203B41FA5}">
                      <a16:colId xmlns:a16="http://schemas.microsoft.com/office/drawing/2014/main" val="3216598016"/>
                    </a:ext>
                  </a:extLst>
                </a:gridCol>
                <a:gridCol w="1692343">
                  <a:extLst>
                    <a:ext uri="{9D8B030D-6E8A-4147-A177-3AD203B41FA5}">
                      <a16:colId xmlns:a16="http://schemas.microsoft.com/office/drawing/2014/main" val="4123517936"/>
                    </a:ext>
                  </a:extLst>
                </a:gridCol>
                <a:gridCol w="1692343">
                  <a:extLst>
                    <a:ext uri="{9D8B030D-6E8A-4147-A177-3AD203B41FA5}">
                      <a16:colId xmlns:a16="http://schemas.microsoft.com/office/drawing/2014/main" val="2853543478"/>
                    </a:ext>
                  </a:extLst>
                </a:gridCol>
                <a:gridCol w="1715848">
                  <a:extLst>
                    <a:ext uri="{9D8B030D-6E8A-4147-A177-3AD203B41FA5}">
                      <a16:colId xmlns:a16="http://schemas.microsoft.com/office/drawing/2014/main" val="2810404763"/>
                    </a:ext>
                  </a:extLst>
                </a:gridCol>
                <a:gridCol w="1727600">
                  <a:extLst>
                    <a:ext uri="{9D8B030D-6E8A-4147-A177-3AD203B41FA5}">
                      <a16:colId xmlns:a16="http://schemas.microsoft.com/office/drawing/2014/main" val="1519193433"/>
                    </a:ext>
                  </a:extLst>
                </a:gridCol>
              </a:tblGrid>
              <a:tr h="568200">
                <a:tc>
                  <a:txBody>
                    <a:bodyPr/>
                    <a:lstStyle/>
                    <a:p>
                      <a:pPr algn="l" fontAlgn="ctr"/>
                      <a:r>
                        <a:rPr lang="it-IT" sz="2000" u="none" strike="noStrike">
                          <a:solidFill>
                            <a:schemeClr val="bg2">
                              <a:lumMod val="50000"/>
                            </a:schemeClr>
                          </a:solidFill>
                          <a:effectLst/>
                        </a:rPr>
                        <a:t> </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RIEPILOGO</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NORD</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CENTRO</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SUD E ISOLE</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273577964"/>
                  </a:ext>
                </a:extLst>
              </a:tr>
              <a:tr h="590054">
                <a:tc>
                  <a:txBody>
                    <a:bodyPr/>
                    <a:lstStyle/>
                    <a:p>
                      <a:pPr algn="r" fontAlgn="ctr"/>
                      <a:r>
                        <a:rPr lang="it-IT" sz="2000" u="none" strike="noStrike">
                          <a:solidFill>
                            <a:schemeClr val="bg2">
                              <a:lumMod val="50000"/>
                            </a:schemeClr>
                          </a:solidFill>
                          <a:effectLst/>
                        </a:rPr>
                        <a:t>NUMERO ISCRITTI AL 31.12.2015 (riferito agli Ordini di cui ai bilanci esaminati)</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105814</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39284</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33789</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32741</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246691719"/>
                  </a:ext>
                </a:extLst>
              </a:tr>
              <a:tr h="295027">
                <a:tc>
                  <a:txBody>
                    <a:bodyPr/>
                    <a:lstStyle/>
                    <a:p>
                      <a:pPr algn="l" fontAlgn="ct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3307252039"/>
                  </a:ext>
                </a:extLst>
              </a:tr>
              <a:tr h="295027">
                <a:tc>
                  <a:txBody>
                    <a:bodyPr/>
                    <a:lstStyle/>
                    <a:p>
                      <a:pPr algn="r" fontAlgn="ctr"/>
                      <a:r>
                        <a:rPr lang="it-IT" sz="2000" u="none" strike="noStrike">
                          <a:solidFill>
                            <a:schemeClr val="bg2">
                              <a:lumMod val="50000"/>
                            </a:schemeClr>
                          </a:solidFill>
                          <a:effectLst/>
                        </a:rPr>
                        <a:t>BILANCI PERVENUTI ED ESAMINATI</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121</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42</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37</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42</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978279924"/>
                  </a:ext>
                </a:extLst>
              </a:tr>
              <a:tr h="185758">
                <a:tc>
                  <a:txBody>
                    <a:bodyPr/>
                    <a:lstStyle/>
                    <a:p>
                      <a:pPr algn="l" fontAlgn="ctr"/>
                      <a:endParaRPr lang="it-IT" sz="2000" b="0"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550954542"/>
                  </a:ext>
                </a:extLst>
              </a:tr>
              <a:tr h="295027">
                <a:tc>
                  <a:txBody>
                    <a:bodyPr/>
                    <a:lstStyle/>
                    <a:p>
                      <a:pPr algn="r" fontAlgn="ctr"/>
                      <a:r>
                        <a:rPr lang="it-IT" sz="2000" u="none" strike="noStrike">
                          <a:solidFill>
                            <a:schemeClr val="bg2">
                              <a:lumMod val="50000"/>
                            </a:schemeClr>
                          </a:solidFill>
                          <a:effectLst/>
                        </a:rPr>
                        <a:t>Bilanci conformi</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57</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19</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18</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20</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783438843"/>
                  </a:ext>
                </a:extLst>
              </a:tr>
              <a:tr h="185758">
                <a:tc>
                  <a:txBody>
                    <a:bodyPr/>
                    <a:lstStyle/>
                    <a:p>
                      <a:pPr algn="l" fontAlgn="ctr"/>
                      <a:endParaRPr lang="it-IT" sz="2000" b="0"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431046327"/>
                  </a:ext>
                </a:extLst>
              </a:tr>
              <a:tr h="590054">
                <a:tc>
                  <a:txBody>
                    <a:bodyPr/>
                    <a:lstStyle/>
                    <a:p>
                      <a:pPr algn="r" fontAlgn="ctr"/>
                      <a:r>
                        <a:rPr lang="it-IT" sz="2000" u="none" strike="noStrike">
                          <a:solidFill>
                            <a:schemeClr val="bg2">
                              <a:lumMod val="50000"/>
                            </a:schemeClr>
                          </a:solidFill>
                          <a:effectLst/>
                        </a:rPr>
                        <a:t>Bilanci non conformi (dati ricavati dal bilancio di verifica o dal bilancio finanziario)</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64</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23</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19</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22</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3101362667"/>
                  </a:ext>
                </a:extLst>
              </a:tr>
              <a:tr h="185758">
                <a:tc>
                  <a:txBody>
                    <a:bodyPr/>
                    <a:lstStyle/>
                    <a:p>
                      <a:pPr algn="l" fontAlgn="ctr"/>
                      <a:endParaRPr lang="it-IT" sz="2000" b="0"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3461150502"/>
                  </a:ext>
                </a:extLst>
              </a:tr>
              <a:tr h="295027">
                <a:tc>
                  <a:txBody>
                    <a:bodyPr/>
                    <a:lstStyle/>
                    <a:p>
                      <a:pPr algn="r" fontAlgn="ctr"/>
                      <a:r>
                        <a:rPr lang="it-IT" sz="2000" u="none" strike="noStrike">
                          <a:solidFill>
                            <a:schemeClr val="bg2">
                              <a:lumMod val="50000"/>
                            </a:schemeClr>
                          </a:solidFill>
                          <a:effectLst/>
                        </a:rPr>
                        <a:t>BILANCI NON PERVENUTI</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23</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5</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7</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11</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994678265"/>
                  </a:ext>
                </a:extLst>
              </a:tr>
              <a:tr h="185758">
                <a:tc>
                  <a:txBody>
                    <a:bodyPr/>
                    <a:lstStyle/>
                    <a:p>
                      <a:pPr algn="l" fontAlgn="ctr"/>
                      <a:endParaRPr lang="it-IT" sz="2000" b="0"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3010123377"/>
                  </a:ext>
                </a:extLst>
              </a:tr>
              <a:tr h="185758">
                <a:tc>
                  <a:txBody>
                    <a:bodyPr/>
                    <a:lstStyle/>
                    <a:p>
                      <a:pPr algn="l" fontAlgn="ctr"/>
                      <a:endParaRPr lang="it-IT" sz="2000" b="0"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l" fontAlgn="b"/>
                      <a:endParaRPr lang="it-IT" sz="2000" b="0"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234821954"/>
                  </a:ext>
                </a:extLst>
              </a:tr>
              <a:tr h="295027">
                <a:tc>
                  <a:txBody>
                    <a:bodyPr/>
                    <a:lstStyle/>
                    <a:p>
                      <a:pPr algn="r" fontAlgn="ctr"/>
                      <a:r>
                        <a:rPr lang="it-IT" sz="2000" u="none" strike="noStrike">
                          <a:solidFill>
                            <a:schemeClr val="bg2">
                              <a:lumMod val="50000"/>
                            </a:schemeClr>
                          </a:solidFill>
                          <a:effectLst/>
                        </a:rPr>
                        <a:t>NR. ORDINI AL 31.12.2015</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ctr"/>
                      <a:r>
                        <a:rPr lang="it-IT" sz="2000" u="none" strike="noStrike">
                          <a:solidFill>
                            <a:schemeClr val="bg2">
                              <a:lumMod val="50000"/>
                            </a:schemeClr>
                          </a:solidFill>
                          <a:effectLst/>
                        </a:rPr>
                        <a:t>144</a:t>
                      </a:r>
                      <a:endParaRPr lang="it-IT" sz="2000" b="1" i="0" u="none" strike="noStrike">
                        <a:solidFill>
                          <a:schemeClr val="bg2">
                            <a:lumMod val="50000"/>
                          </a:schemeClr>
                        </a:solidFill>
                        <a:effectLst/>
                        <a:latin typeface="Arial" panose="020B0604020202020204" pitchFamily="34" charset="0"/>
                      </a:endParaRPr>
                    </a:p>
                  </a:txBody>
                  <a:tcPr marL="8592" marR="8592" marT="8592" marB="0" anchor="ct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47</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a:solidFill>
                            <a:schemeClr val="bg2">
                              <a:lumMod val="50000"/>
                            </a:schemeClr>
                          </a:solidFill>
                          <a:effectLst/>
                        </a:rPr>
                        <a:t>44</a:t>
                      </a:r>
                      <a:endParaRPr lang="it-IT" sz="2000" b="1" i="0" u="none" strike="noStrike">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gn="r" fontAlgn="b"/>
                      <a:r>
                        <a:rPr lang="it-IT" sz="2000" u="none" strike="noStrike" dirty="0">
                          <a:solidFill>
                            <a:schemeClr val="bg2">
                              <a:lumMod val="50000"/>
                            </a:schemeClr>
                          </a:solidFill>
                          <a:effectLst/>
                        </a:rPr>
                        <a:t>53</a:t>
                      </a:r>
                      <a:endParaRPr lang="it-IT" sz="2000" b="1" i="0" u="none" strike="noStrike" dirty="0">
                        <a:solidFill>
                          <a:schemeClr val="bg2">
                            <a:lumMod val="50000"/>
                          </a:schemeClr>
                        </a:solidFill>
                        <a:effectLst/>
                        <a:latin typeface="Arial" panose="020B0604020202020204" pitchFamily="34" charset="0"/>
                      </a:endParaRPr>
                    </a:p>
                  </a:txBody>
                  <a:tcPr marL="8592" marR="8592" marT="8592" marB="0" anchor="b">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224916299"/>
                  </a:ext>
                </a:extLst>
              </a:tr>
            </a:tbl>
          </a:graphicData>
        </a:graphic>
      </p:graphicFrame>
    </p:spTree>
    <p:extLst>
      <p:ext uri="{BB962C8B-B14F-4D97-AF65-F5344CB8AC3E}">
        <p14:creationId xmlns:p14="http://schemas.microsoft.com/office/powerpoint/2010/main" val="1089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1404"/>
            <a:ext cx="12052661" cy="748988"/>
          </a:xfrm>
          <a:prstGeom prst="rect">
            <a:avLst/>
          </a:prstGeom>
          <a:noFill/>
        </p:spPr>
        <p:txBody>
          <a:bodyPr wrap="square" rtlCol="0">
            <a:spAutoFit/>
          </a:bodyPr>
          <a:lstStyle/>
          <a:p>
            <a:r>
              <a:rPr lang="it-IT" sz="4267" b="1" dirty="0">
                <a:solidFill>
                  <a:schemeClr val="bg1"/>
                </a:solidFill>
              </a:rPr>
              <a:t>Modifica del sistema elettorale</a:t>
            </a:r>
          </a:p>
        </p:txBody>
      </p:sp>
      <p:sp>
        <p:nvSpPr>
          <p:cNvPr id="6" name="CasellaDiTesto 5"/>
          <p:cNvSpPr txBox="1"/>
          <p:nvPr/>
        </p:nvSpPr>
        <p:spPr>
          <a:xfrm>
            <a:off x="641964" y="1917533"/>
            <a:ext cx="12052661" cy="2609945"/>
          </a:xfrm>
          <a:prstGeom prst="rect">
            <a:avLst/>
          </a:prstGeom>
          <a:noFill/>
        </p:spPr>
        <p:txBody>
          <a:bodyPr wrap="square" rtlCol="0">
            <a:spAutoFit/>
          </a:bodyPr>
          <a:lstStyle/>
          <a:p>
            <a:pPr>
              <a:spcBef>
                <a:spcPts val="640"/>
              </a:spcBef>
            </a:pPr>
            <a:r>
              <a:rPr lang="it-IT" sz="2560" b="1" dirty="0">
                <a:solidFill>
                  <a:schemeClr val="bg2">
                    <a:lumMod val="50000"/>
                  </a:schemeClr>
                </a:solidFill>
              </a:rPr>
              <a:t>GLI SCOPI:</a:t>
            </a:r>
          </a:p>
          <a:p>
            <a:pPr marL="365771" indent="-365771">
              <a:spcBef>
                <a:spcPts val="640"/>
              </a:spcBef>
              <a:buFont typeface="Wingdings" panose="05000000000000000000" pitchFamily="2" charset="2"/>
              <a:buChar char="q"/>
            </a:pPr>
            <a:r>
              <a:rPr lang="it-IT" sz="2560" dirty="0">
                <a:solidFill>
                  <a:schemeClr val="bg2">
                    <a:lumMod val="50000"/>
                  </a:schemeClr>
                </a:solidFill>
              </a:rPr>
              <a:t>Mantenimento della rappresentanza delle minoranze nei Consigli degli Ordini territoriali, a condizione che le stesse siano espressione di una percentuale significativa degli iscritti</a:t>
            </a:r>
          </a:p>
          <a:p>
            <a:pPr marL="365771" indent="-365771">
              <a:spcBef>
                <a:spcPts val="640"/>
              </a:spcBef>
              <a:buFont typeface="Wingdings" panose="05000000000000000000" pitchFamily="2" charset="2"/>
              <a:buChar char="q"/>
            </a:pPr>
            <a:r>
              <a:rPr lang="it-IT" sz="2560" dirty="0">
                <a:solidFill>
                  <a:schemeClr val="bg2">
                    <a:lumMod val="50000"/>
                  </a:schemeClr>
                </a:solidFill>
              </a:rPr>
              <a:t>Riduzione del numero dei componenti del Consiglio Nazionale da 21 a 15 componenti, eletti:</a:t>
            </a:r>
          </a:p>
        </p:txBody>
      </p:sp>
      <p:sp>
        <p:nvSpPr>
          <p:cNvPr id="2" name="Rettangolo con angoli arrotondati 1"/>
          <p:cNvSpPr/>
          <p:nvPr/>
        </p:nvSpPr>
        <p:spPr bwMode="auto">
          <a:xfrm>
            <a:off x="979662" y="4521696"/>
            <a:ext cx="5256584" cy="2088232"/>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spcBef>
                <a:spcPts val="300"/>
              </a:spcBef>
              <a:spcAft>
                <a:spcPts val="300"/>
              </a:spcAft>
            </a:pPr>
            <a:r>
              <a:rPr lang="it-IT" sz="1800" b="1" u="sng" dirty="0">
                <a:solidFill>
                  <a:schemeClr val="bg2">
                    <a:lumMod val="50000"/>
                  </a:schemeClr>
                </a:solidFill>
              </a:rPr>
              <a:t>Ipotesi 1</a:t>
            </a:r>
            <a:r>
              <a:rPr lang="it-IT" sz="1800" dirty="0">
                <a:solidFill>
                  <a:schemeClr val="bg2">
                    <a:lumMod val="50000"/>
                  </a:schemeClr>
                </a:solidFill>
              </a:rPr>
              <a:t>: sulla base di liste che consentano la rappresentanza delle macro aree nord-centro-sud e isole (i candidati effettivi dovranno appartenere a 4 Regioni del nord,  4 Regioni del centro, 4 Regioni del sud e isole; con il limite massimo di 2 per Regione, purché appartenenti ad Ordini diversi)</a:t>
            </a:r>
          </a:p>
        </p:txBody>
      </p:sp>
      <p:sp>
        <p:nvSpPr>
          <p:cNvPr id="7" name="Rettangolo con angoli arrotondati 6"/>
          <p:cNvSpPr/>
          <p:nvPr/>
        </p:nvSpPr>
        <p:spPr bwMode="auto">
          <a:xfrm>
            <a:off x="6812310" y="4521696"/>
            <a:ext cx="5256584" cy="2088232"/>
          </a:xfrm>
          <a:prstGeom prst="round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spcBef>
                <a:spcPts val="300"/>
              </a:spcBef>
              <a:spcAft>
                <a:spcPts val="300"/>
              </a:spcAft>
            </a:pPr>
            <a:r>
              <a:rPr lang="it-IT" sz="1800" dirty="0">
                <a:solidFill>
                  <a:schemeClr val="bg2">
                    <a:lumMod val="50000"/>
                  </a:schemeClr>
                </a:solidFill>
              </a:rPr>
              <a:t> </a:t>
            </a:r>
            <a:r>
              <a:rPr lang="it-IT" sz="1800" b="1" u="sng" dirty="0">
                <a:solidFill>
                  <a:schemeClr val="bg2">
                    <a:lumMod val="50000"/>
                  </a:schemeClr>
                </a:solidFill>
              </a:rPr>
              <a:t>Ipotesi 2</a:t>
            </a:r>
            <a:r>
              <a:rPr lang="it-IT" sz="1800" dirty="0">
                <a:solidFill>
                  <a:schemeClr val="bg2">
                    <a:lumMod val="50000"/>
                  </a:schemeClr>
                </a:solidFill>
              </a:rPr>
              <a:t>: sulla base di singole candidature nell‘ambito di ciascun coordinamento territoriale. Il Consiglio Nazionale eleggerà al suo interno il Presidente, le cui dimissioni, decadenza, morte o altro definitivo impedimento comporteranno lo scioglimento di diritto dell’intero Consiglio Nazionale</a:t>
            </a:r>
          </a:p>
        </p:txBody>
      </p:sp>
    </p:spTree>
    <p:extLst>
      <p:ext uri="{BB962C8B-B14F-4D97-AF65-F5344CB8AC3E}">
        <p14:creationId xmlns:p14="http://schemas.microsoft.com/office/powerpoint/2010/main" val="895788465"/>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1291</Words>
  <Application>Microsoft Office PowerPoint</Application>
  <PresentationFormat>Personalizzato</PresentationFormat>
  <Paragraphs>281</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Arial Narrow</vt:lpstr>
      <vt:lpstr>Calibri</vt:lpstr>
      <vt:lpstr>Times New Roman</vt:lpstr>
      <vt:lpstr>Wingdings</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MAP Servizi S.r.l.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mastrogiacomo</dc:creator>
  <cp:lastModifiedBy>De Vivo Annalisa</cp:lastModifiedBy>
  <cp:revision>215</cp:revision>
  <cp:lastPrinted>2017-03-23T08:27:30Z</cp:lastPrinted>
  <dcterms:created xsi:type="dcterms:W3CDTF">2011-01-27T10:33:17Z</dcterms:created>
  <dcterms:modified xsi:type="dcterms:W3CDTF">2017-03-23T08:33:51Z</dcterms:modified>
</cp:coreProperties>
</file>